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0"/>
  </p:notesMasterIdLst>
  <p:handoutMasterIdLst>
    <p:handoutMasterId r:id="rId11"/>
  </p:handoutMasterIdLst>
  <p:sldIdLst>
    <p:sldId id="311" r:id="rId5"/>
    <p:sldId id="343" r:id="rId6"/>
    <p:sldId id="348" r:id="rId7"/>
    <p:sldId id="349" r:id="rId8"/>
    <p:sldId id="342" r:id="rId9"/>
  </p:sldIdLst>
  <p:sldSz cx="12192000" cy="6858000"/>
  <p:notesSz cx="6858000" cy="9144000"/>
  <p:custDataLst>
    <p:tags r:id="rId12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11"/>
            <p14:sldId id="343"/>
            <p14:sldId id="348"/>
            <p14:sldId id="349"/>
            <p14:sldId id="3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1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05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909631356766466E-3"/>
          <c:y val="0.17288516895984649"/>
          <c:w val="0.98129208754208752"/>
          <c:h val="0.78263490721871654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B8-DD43-BA34-D45031D28AF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EB8-DD43-BA34-D45031D28AF9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EB8-DD43-BA34-D45031D28AF9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EB8-DD43-BA34-D45031D28AF9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EB8-DD43-BA34-D45031D28AF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EB8-DD43-BA34-D45031D28AF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EB8-DD43-BA34-D45031D28AF9}"/>
              </c:ext>
            </c:extLst>
          </c:dPt>
          <c:dLbls>
            <c:dLbl>
              <c:idx val="0"/>
              <c:layout>
                <c:manualLayout>
                  <c:x val="0"/>
                  <c:y val="0.120557429534997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4EB8-DD43-BA34-D45031D28AF9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4EB8-DD43-BA34-D45031D28A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Tabelle1!$A$2:$A$8</c:f>
              <c:strCache>
                <c:ptCount val="7"/>
                <c:pt idx="0">
                  <c:v>      282  Theologische und Religionswiss. Fakultät</c:v>
                </c:pt>
                <c:pt idx="1">
                  <c:v>  3 977  Rechtswissenschaftliche Fakultät</c:v>
                </c:pt>
                <c:pt idx="2">
                  <c:v>  4 651  Wirtschaftswissenschaftliche Fakultät</c:v>
                </c:pt>
                <c:pt idx="3">
                  <c:v>  4 284  Medizinische Fakultät</c:v>
                </c:pt>
                <c:pt idx="4">
                  <c:v>      782  Vetsuisse-Fakultät</c:v>
                </c:pt>
                <c:pt idx="5">
                  <c:v>  9 611  Philosophische Fakultät</c:v>
                </c:pt>
                <c:pt idx="6">
                  <c:v>  5 198  Mathematisch-naturwiss. Fakultät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282</c:v>
                </c:pt>
                <c:pt idx="1">
                  <c:v>3977</c:v>
                </c:pt>
                <c:pt idx="2">
                  <c:v>4651</c:v>
                </c:pt>
                <c:pt idx="3">
                  <c:v>4284</c:v>
                </c:pt>
                <c:pt idx="4">
                  <c:v>782</c:v>
                </c:pt>
                <c:pt idx="5">
                  <c:v>9611</c:v>
                </c:pt>
                <c:pt idx="6">
                  <c:v>5198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EB8-DD43-BA34-D45031D28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1">
          <a:solidFill>
            <a:schemeClr val="bg1"/>
          </a:solidFill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15450344622624E-2"/>
          <c:y val="0.11835397968161961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4D-486D-BD0B-5A7D38ADFC7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4D-486D-BD0B-5A7D38ADFC7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4D-486D-BD0B-5A7D38ADFC7E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4D-486D-BD0B-5A7D38ADFC7E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B4D-486D-BD0B-5A7D38ADFC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B4D-486D-BD0B-5A7D38ADFC7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B4D-486D-BD0B-5A7D38ADFC7E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B4D-486D-BD0B-5A7D38ADFC7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B4D-486D-BD0B-5A7D38ADFC7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BB4D-486D-BD0B-5A7D38ADFC7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B4D-486D-BD0B-5A7D38ADFC7E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BB4D-486D-BD0B-5A7D38ADFC7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BB4D-486D-BD0B-5A7D38ADFC7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B4D-486D-BD0B-5A7D38ADFC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Tabelle1!$A$2:$A$8</c:f>
              <c:strCache>
                <c:ptCount val="7"/>
                <c:pt idx="0">
                  <c:v>      282  Faculty of Theology and the Study of Religion</c:v>
                </c:pt>
                <c:pt idx="1">
                  <c:v>  3,977  Faculty of Law</c:v>
                </c:pt>
                <c:pt idx="2">
                  <c:v>  4,651  Faculty of Business, Economics and Informatics</c:v>
                </c:pt>
                <c:pt idx="3">
                  <c:v>  4,284  Faculty of Medicine</c:v>
                </c:pt>
                <c:pt idx="4">
                  <c:v>      782  Vetsuisse Faculty</c:v>
                </c:pt>
                <c:pt idx="5">
                  <c:v>  9,611  Faculty of Arts and Social Sciences</c:v>
                </c:pt>
                <c:pt idx="6">
                  <c:v>  5,198  Faculty of Science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282</c:v>
                </c:pt>
                <c:pt idx="1">
                  <c:v>3977</c:v>
                </c:pt>
                <c:pt idx="2">
                  <c:v>4651</c:v>
                </c:pt>
                <c:pt idx="3">
                  <c:v>4284</c:v>
                </c:pt>
                <c:pt idx="4">
                  <c:v>782</c:v>
                </c:pt>
                <c:pt idx="5">
                  <c:v>9611</c:v>
                </c:pt>
                <c:pt idx="6">
                  <c:v>5198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B4D-486D-BD0B-5A7D38ADF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99662396042450674"/>
          <c:h val="0.266718853367580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35341335570939E-2"/>
          <c:y val="0.10904975270536883"/>
          <c:w val="0.80058222345023344"/>
          <c:h val="0.5752636869208210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4D-47AA-A271-AD5E938435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4D-47AA-A271-AD5E93843504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4D-47AA-A271-AD5E93843504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4D-47AA-A271-AD5E9384350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F14D-47AA-A271-AD5E9384350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F14D-47AA-A271-AD5E9384350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F14D-47AA-A271-AD5E9384350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F14D-47AA-A271-AD5E938435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Tabelle1!$A$2:$A$5</c:f>
              <c:strCache>
                <c:ptCount val="4"/>
                <c:pt idx="0">
                  <c:v>  2,559  Bachelor</c:v>
                </c:pt>
                <c:pt idx="1">
                  <c:v>  2,511  Master</c:v>
                </c:pt>
                <c:pt idx="2">
                  <c:v>      217  Teaching Diploma</c:v>
                </c:pt>
                <c:pt idx="3">
                  <c:v>      828  PhD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2559</c:v>
                </c:pt>
                <c:pt idx="1">
                  <c:v>2511</c:v>
                </c:pt>
                <c:pt idx="2">
                  <c:v>217</c:v>
                </c:pt>
                <c:pt idx="3">
                  <c:v>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14D-47AA-A271-AD5E938435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760395754932919E-3"/>
          <c:y val="0.71896747256901428"/>
          <c:w val="0.59499097173863602"/>
          <c:h val="0.152742072908508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00000"/>
            </a:lnSpc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35341335570939E-2"/>
          <c:y val="0.10904975270536883"/>
          <c:w val="0.80058222345023344"/>
          <c:h val="0.57526368692082108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E6-6443-ACB0-D38AD7280E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E6-6443-ACB0-D38AD7280E02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E6-6443-ACB0-D38AD7280E02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E6-6443-ACB0-D38AD7280E0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4E6-6443-ACB0-D38AD7280E0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4E6-6443-ACB0-D38AD7280E0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B4E6-6443-ACB0-D38AD7280E0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4E6-6443-ACB0-D38AD7280E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Tabelle1!$A$2:$A$5</c:f>
              <c:strCache>
                <c:ptCount val="4"/>
                <c:pt idx="0">
                  <c:v>  14,857  Bachelor</c:v>
                </c:pt>
                <c:pt idx="1">
                  <c:v>     7,727  Master</c:v>
                </c:pt>
                <c:pt idx="2">
                  <c:v>         635  Teaching Diploma</c:v>
                </c:pt>
                <c:pt idx="3">
                  <c:v>     5,566  PhD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14857</c:v>
                </c:pt>
                <c:pt idx="1">
                  <c:v>7727</c:v>
                </c:pt>
                <c:pt idx="2">
                  <c:v>635</c:v>
                </c:pt>
                <c:pt idx="3">
                  <c:v>5566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4E6-6443-ACB0-D38AD7280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6.6131632152641347E-3"/>
          <c:y val="0.72361958605713972"/>
          <c:w val="0.65649632089428211"/>
          <c:h val="0.145763902676320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46712254883471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A4-484B-8D09-4870D537BDA8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A4-484B-8D09-4870D537BDA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3A4-484B-8D09-4870D537BDA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3A4-484B-8D09-4870D537BDA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43A4-484B-8D09-4870D537BDA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43A4-484B-8D09-4870D537BD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17,012   Women</c:v>
                </c:pt>
                <c:pt idx="1">
                  <c:v>  11,773   Men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17012</c:v>
                </c:pt>
                <c:pt idx="1">
                  <c:v>11773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A4-484B-8D09-4870D537B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5.5170017811826767E-2"/>
          <c:y val="0.75618438047401737"/>
          <c:w val="0.47198020349421399"/>
          <c:h val="8.99385178733168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846712254883471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79-41C6-A308-1AB03B526A3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79-41C6-A308-1AB03B526A3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79-41C6-A308-1AB03B526A3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79-41C6-A308-1AB03B526A3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D79-41C6-A308-1AB03B526A3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ED79-41C6-A308-1AB03B526A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23,073  Switzerland</c:v>
                </c:pt>
                <c:pt idx="1">
                  <c:v>     5,712  Foreign countries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23073</c:v>
                </c:pt>
                <c:pt idx="1">
                  <c:v>5712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79-41C6-A308-1AB03B526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5747275973201716E-2"/>
          <c:y val="0.75385832372995476"/>
          <c:w val="0.67915618637267805"/>
          <c:h val="8.99385178733168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5"/>
          <c:order val="0"/>
          <c:tx>
            <c:strRef>
              <c:f>Tabelle1!$G$1</c:f>
              <c:strCache>
                <c:ptCount val="1"/>
                <c:pt idx="0">
                  <c:v>  Doppeldoktrat Incoming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Tabelle1!$G$2:$G$3</c:f>
              <c:numCache>
                <c:formatCode>General</c:formatCode>
                <c:ptCount val="2"/>
                <c:pt idx="0">
                  <c:v>19</c:v>
                </c:pt>
                <c:pt idx="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1F-4F1A-9134-14AF96F75F0E}"/>
            </c:ext>
          </c:extLst>
        </c:ser>
        <c:ser>
          <c:idx val="4"/>
          <c:order val="1"/>
          <c:tx>
            <c:strRef>
              <c:f>Tabelle1!$F$1</c:f>
              <c:strCache>
                <c:ptCount val="1"/>
                <c:pt idx="0">
                  <c:v>  Bundes-Exzellenz-Stipendium Incoming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Tabelle1!$F$2:$F$3</c:f>
              <c:numCache>
                <c:formatCode>General</c:formatCode>
                <c:ptCount val="2"/>
                <c:pt idx="0">
                  <c:v>31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1F-4F1A-9134-14AF96F75F0E}"/>
            </c:ext>
          </c:extLst>
        </c:ser>
        <c:ser>
          <c:idx val="3"/>
          <c:order val="2"/>
          <c:tx>
            <c:strRef>
              <c:f>Tabelle1!$E$1</c:f>
              <c:strCache>
                <c:ptCount val="1"/>
                <c:pt idx="0">
                  <c:v>  Gaststudium Incoming</c:v>
                </c:pt>
              </c:strCache>
            </c:strRef>
          </c:tx>
          <c:spPr>
            <a:solidFill>
              <a:schemeClr val="accent3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Tabelle1!$E$2:$E$3</c:f>
              <c:numCache>
                <c:formatCode>General</c:formatCode>
                <c:ptCount val="2"/>
                <c:pt idx="0">
                  <c:v>177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1F-4F1A-9134-14AF96F75F0E}"/>
            </c:ext>
          </c:extLst>
        </c:ser>
        <c:ser>
          <c:idx val="2"/>
          <c:order val="3"/>
          <c:tx>
            <c:strRef>
              <c:f>Tabelle1!$D$1</c:f>
              <c:strCache>
                <c:ptCount val="1"/>
                <c:pt idx="0">
                  <c:v>  Austauschstudium ausserhalb Europas (SEMP) Incoming</c:v>
                </c:pt>
              </c:strCache>
            </c:strRef>
          </c:tx>
          <c:spPr>
            <a:solidFill>
              <a:schemeClr val="accent5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Tabelle1!$D$2:$D$3</c:f>
              <c:numCache>
                <c:formatCode>General</c:formatCode>
                <c:ptCount val="2"/>
                <c:pt idx="0">
                  <c:v>102</c:v>
                </c:pt>
                <c:pt idx="1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1F-4F1A-9134-14AF96F75F0E}"/>
            </c:ext>
          </c:extLst>
        </c:ser>
        <c:ser>
          <c:idx val="1"/>
          <c:order val="4"/>
          <c:tx>
            <c:strRef>
              <c:f>Tabelle1!$C$1</c:f>
              <c:strCache>
                <c:ptCount val="1"/>
                <c:pt idx="0">
                  <c:v>  Austauschstudium innerhalb Europas (SEMP) Incoming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Tabelle1!$C$2:$C$3</c:f>
              <c:numCache>
                <c:formatCode>General</c:formatCode>
                <c:ptCount val="2"/>
                <c:pt idx="0">
                  <c:v>260</c:v>
                </c:pt>
                <c:pt idx="1">
                  <c:v>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1F-4F1A-9134-14AF96F75F0E}"/>
            </c:ext>
          </c:extLst>
        </c:ser>
        <c:ser>
          <c:idx val="0"/>
          <c:order val="5"/>
          <c:tx>
            <c:strRef>
              <c:f>Tabelle1!$B$1</c:f>
              <c:strCache>
                <c:ptCount val="1"/>
                <c:pt idx="0">
                  <c:v>  CH-Unimobil Incoming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Tabelle1!$B$2:$B$3</c:f>
              <c:numCache>
                <c:formatCode>General</c:formatCode>
                <c:ptCount val="2"/>
                <c:pt idx="0">
                  <c:v>37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1F-4F1A-9134-14AF96F75F0E}"/>
            </c:ext>
          </c:extLst>
        </c:ser>
        <c:ser>
          <c:idx val="9"/>
          <c:order val="6"/>
          <c:tx>
            <c:strRef>
              <c:f>Tabelle1!$K$1</c:f>
              <c:strCache>
                <c:ptCount val="1"/>
                <c:pt idx="0">
                  <c:v>  Doppeldoktrat Outgoing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Tabelle1!$K$2:$K$3</c:f>
              <c:numCache>
                <c:formatCode>General</c:formatCode>
                <c:ptCount val="2"/>
                <c:pt idx="0">
                  <c:v>-92</c:v>
                </c:pt>
                <c:pt idx="1">
                  <c:v>-99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1F-4F1A-9134-14AF96F75F0E}"/>
            </c:ext>
          </c:extLst>
        </c:ser>
        <c:ser>
          <c:idx val="8"/>
          <c:order val="7"/>
          <c:tx>
            <c:strRef>
              <c:f>Tabelle1!$J$1</c:f>
              <c:strCache>
                <c:ptCount val="1"/>
                <c:pt idx="0">
                  <c:v>  Austauschstudium ausserhalb Europas (SEMP) Outgoing</c:v>
                </c:pt>
              </c:strCache>
            </c:strRef>
          </c:tx>
          <c:spPr>
            <a:solidFill>
              <a:schemeClr val="accent5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Tabelle1!$J$2:$J$3</c:f>
              <c:numCache>
                <c:formatCode>General</c:formatCode>
                <c:ptCount val="2"/>
                <c:pt idx="0">
                  <c:v>-19</c:v>
                </c:pt>
                <c:pt idx="1">
                  <c:v>-16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A1F-4F1A-9134-14AF96F75F0E}"/>
            </c:ext>
          </c:extLst>
        </c:ser>
        <c:ser>
          <c:idx val="7"/>
          <c:order val="8"/>
          <c:tx>
            <c:strRef>
              <c:f>Tabelle1!$I$1</c:f>
              <c:strCache>
                <c:ptCount val="1"/>
                <c:pt idx="0">
                  <c:v>  Austauschstudium innerhalb Europas (SEMP) Outgoing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Tabelle1!$I$2:$I$3</c:f>
              <c:numCache>
                <c:formatCode>General</c:formatCode>
                <c:ptCount val="2"/>
                <c:pt idx="0">
                  <c:v>-208</c:v>
                </c:pt>
                <c:pt idx="1">
                  <c:v>-248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1F-4F1A-9134-14AF96F75F0E}"/>
            </c:ext>
          </c:extLst>
        </c:ser>
        <c:ser>
          <c:idx val="6"/>
          <c:order val="9"/>
          <c:tx>
            <c:strRef>
              <c:f>Tabelle1!$H$1</c:f>
              <c:strCache>
                <c:ptCount val="1"/>
                <c:pt idx="0">
                  <c:v>  CH-Unimobil Outgoing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val>
            <c:numRef>
              <c:f>Tabelle1!$H$2:$H$3</c:f>
              <c:numCache>
                <c:formatCode>General</c:formatCode>
                <c:ptCount val="2"/>
                <c:pt idx="0">
                  <c:v>-7</c:v>
                </c:pt>
                <c:pt idx="1">
                  <c:v>-10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A1F-4F1A-9134-14AF96F75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8"/>
        <c:overlap val="100"/>
        <c:axId val="1329033775"/>
        <c:axId val="1329032335"/>
      </c:barChart>
      <c:catAx>
        <c:axId val="13290337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29032335"/>
        <c:crosses val="autoZero"/>
        <c:auto val="1"/>
        <c:lblAlgn val="ctr"/>
        <c:lblOffset val="100"/>
        <c:noMultiLvlLbl val="0"/>
      </c:catAx>
      <c:valAx>
        <c:axId val="132903233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9033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25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72817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9715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798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Universitätseinh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D8FCB81-0C63-45CD-9D94-A78981A95B77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526C9F-D78C-A1C8-B22D-122736EC2F5E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EBEE38-90C0-68F8-53F6-37ACBFF105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E4EF42-AEC6-FF79-D9A9-36E82122A7E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D8423471-DF7D-4CBA-21AB-7854A155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9707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B5FB68F-A8A5-CA17-37F5-32A7975926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32917" cy="846000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en-GB" noProof="0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noProof="0" dirty="0"/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Insert title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5A04CBAD-2C4F-A402-4949-1283FB197368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F1680C-B693-399A-6FDC-7FE19D36337B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Contact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1961357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389084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0BB376B-B782-D432-52A9-81BA6B84DB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2B4FB45-A14D-E8AA-2FF4-BE2F3CD5F2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21349" cy="625944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Insert title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4" y="6424761"/>
            <a:ext cx="1062000" cy="30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noProof="1">
                <a:latin typeface="Source Sans Pro SemiBold" panose="020B0603030403020204" pitchFamily="34" charset="0"/>
              </a:rPr>
              <a:t>University of Zurich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4184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5228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Organizational Unit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8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8" r:id="rId2"/>
    <p:sldLayoutId id="2147483667" r:id="rId3"/>
    <p:sldLayoutId id="2147483683" r:id="rId4"/>
    <p:sldLayoutId id="2147483698" r:id="rId5"/>
    <p:sldLayoutId id="2147483695" r:id="rId6"/>
    <p:sldLayoutId id="2147483659" r:id="rId7"/>
    <p:sldLayoutId id="2147483669" r:id="rId8"/>
    <p:sldLayoutId id="2147483661" r:id="rId9"/>
    <p:sldLayoutId id="2147483674" r:id="rId10"/>
    <p:sldLayoutId id="2147483699" r:id="rId11"/>
    <p:sldLayoutId id="2147483675" r:id="rId12"/>
    <p:sldLayoutId id="2147483697" r:id="rId13"/>
    <p:sldLayoutId id="2147483671" r:id="rId14"/>
    <p:sldLayoutId id="2147483682" r:id="rId15"/>
    <p:sldLayoutId id="2147483684" r:id="rId16"/>
    <p:sldLayoutId id="2147483677" r:id="rId17"/>
    <p:sldLayoutId id="2147483672" r:id="rId18"/>
    <p:sldLayoutId id="2147483679" r:id="rId19"/>
    <p:sldLayoutId id="2147483685" r:id="rId20"/>
    <p:sldLayoutId id="2147483680" r:id="rId21"/>
    <p:sldLayoutId id="2147483681" r:id="rId22"/>
    <p:sldLayoutId id="2147483686" r:id="rId23"/>
    <p:sldLayoutId id="2147483687" r:id="rId24"/>
    <p:sldLayoutId id="2147483691" r:id="rId25"/>
    <p:sldLayoutId id="2147483690" r:id="rId26"/>
    <p:sldLayoutId id="2147483696" r:id="rId27"/>
    <p:sldLayoutId id="2147483688" r:id="rId28"/>
    <p:sldLayoutId id="2147483692" r:id="rId29"/>
    <p:sldLayoutId id="2147483670" r:id="rId30"/>
    <p:sldLayoutId id="2147483700" r:id="rId31"/>
    <p:sldLayoutId id="2147483678" r:id="rId32"/>
    <p:sldLayoutId id="2147483693" r:id="rId33"/>
    <p:sldLayoutId id="2147483663" r:id="rId34"/>
    <p:sldLayoutId id="2147483664" r:id="rId35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Diagramm 52" descr="Ein Kreisdiagramm mit 2 Kategorien.">
            <a:extLst>
              <a:ext uri="{FF2B5EF4-FFF2-40B4-BE49-F238E27FC236}">
                <a16:creationId xmlns:a16="http://schemas.microsoft.com/office/drawing/2014/main" id="{6AD2B153-CD71-5A5F-074C-F6C5DC118B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198654"/>
              </p:ext>
            </p:extLst>
          </p:nvPr>
        </p:nvGraphicFramePr>
        <p:xfrm>
          <a:off x="267737" y="-82193"/>
          <a:ext cx="4972477" cy="6234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B781199-3EC6-5CAE-0E1E-D96B94B5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Numbers </a:t>
            </a:r>
            <a:r>
              <a:rPr lang="de-CH" noProof="0" dirty="0"/>
              <a:t>2025</a:t>
            </a:r>
            <a:endParaRPr lang="de-CH" dirty="0"/>
          </a:p>
        </p:txBody>
      </p:sp>
      <p:sp>
        <p:nvSpPr>
          <p:cNvPr id="4" name="Inhaltsplatzhalter 6">
            <a:extLst>
              <a:ext uri="{FF2B5EF4-FFF2-40B4-BE49-F238E27FC236}">
                <a16:creationId xmlns:a16="http://schemas.microsoft.com/office/drawing/2014/main" id="{4F46A856-BB43-69DF-E6A2-6001CF4835BE}"/>
              </a:ext>
            </a:extLst>
          </p:cNvPr>
          <p:cNvSpPr txBox="1">
            <a:spLocks/>
          </p:cNvSpPr>
          <p:nvPr/>
        </p:nvSpPr>
        <p:spPr>
          <a:xfrm>
            <a:off x="10734748" y="905881"/>
            <a:ext cx="1300521" cy="48109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000" b="1" dirty="0">
                <a:solidFill>
                  <a:schemeClr val="accent1"/>
                </a:solidFill>
              </a:rPr>
              <a:t>14,857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1F5D369B-B802-2BF1-8D2E-30A2E997C1D6}"/>
              </a:ext>
            </a:extLst>
          </p:cNvPr>
          <p:cNvSpPr txBox="1">
            <a:spLocks/>
          </p:cNvSpPr>
          <p:nvPr/>
        </p:nvSpPr>
        <p:spPr>
          <a:xfrm>
            <a:off x="10717212" y="1434839"/>
            <a:ext cx="1318058" cy="2432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Bachelorʼs</a:t>
            </a:r>
            <a:r>
              <a:rPr lang="de-CH" sz="1500" b="1" dirty="0"/>
              <a:t> </a:t>
            </a:r>
            <a:r>
              <a:rPr lang="de-CH" sz="1500" b="1" dirty="0" err="1"/>
              <a:t>students</a:t>
            </a:r>
            <a:endParaRPr lang="de-CH" sz="1500" dirty="0"/>
          </a:p>
        </p:txBody>
      </p:sp>
      <p:cxnSp>
        <p:nvCxnSpPr>
          <p:cNvPr id="7" name="Gerader Verbinder 12">
            <a:extLst>
              <a:ext uri="{FF2B5EF4-FFF2-40B4-BE49-F238E27FC236}">
                <a16:creationId xmlns:a16="http://schemas.microsoft.com/office/drawing/2014/main" id="{100C3EEE-397E-6D76-4ECE-A363D11BE925}"/>
              </a:ext>
            </a:extLst>
          </p:cNvPr>
          <p:cNvCxnSpPr>
            <a:cxnSpLocks/>
          </p:cNvCxnSpPr>
          <p:nvPr/>
        </p:nvCxnSpPr>
        <p:spPr>
          <a:xfrm>
            <a:off x="10720462" y="1370444"/>
            <a:ext cx="103537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6">
            <a:extLst>
              <a:ext uri="{FF2B5EF4-FFF2-40B4-BE49-F238E27FC236}">
                <a16:creationId xmlns:a16="http://schemas.microsoft.com/office/drawing/2014/main" id="{0025527D-70FB-6D98-DB7B-82E22022ADBF}"/>
              </a:ext>
            </a:extLst>
          </p:cNvPr>
          <p:cNvSpPr txBox="1">
            <a:spLocks/>
          </p:cNvSpPr>
          <p:nvPr/>
        </p:nvSpPr>
        <p:spPr>
          <a:xfrm>
            <a:off x="10750623" y="2014141"/>
            <a:ext cx="1300521" cy="48109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000" b="1" dirty="0">
                <a:solidFill>
                  <a:schemeClr val="accent1"/>
                </a:solidFill>
              </a:rPr>
              <a:t>7,727</a:t>
            </a:r>
          </a:p>
        </p:txBody>
      </p:sp>
      <p:sp>
        <p:nvSpPr>
          <p:cNvPr id="32" name="Inhaltsplatzhalter 6">
            <a:extLst>
              <a:ext uri="{FF2B5EF4-FFF2-40B4-BE49-F238E27FC236}">
                <a16:creationId xmlns:a16="http://schemas.microsoft.com/office/drawing/2014/main" id="{C9516810-E8DD-A3FC-FA74-B603A6606745}"/>
              </a:ext>
            </a:extLst>
          </p:cNvPr>
          <p:cNvSpPr txBox="1">
            <a:spLocks/>
          </p:cNvSpPr>
          <p:nvPr/>
        </p:nvSpPr>
        <p:spPr>
          <a:xfrm>
            <a:off x="10733087" y="2543099"/>
            <a:ext cx="1318058" cy="2432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Masterʼs</a:t>
            </a:r>
            <a:r>
              <a:rPr lang="de-CH" sz="1500" b="1" dirty="0"/>
              <a:t> </a:t>
            </a:r>
            <a:r>
              <a:rPr lang="de-CH" sz="1500" b="1" dirty="0" err="1"/>
              <a:t>students</a:t>
            </a:r>
            <a:endParaRPr lang="de-CH" sz="1500" b="1" dirty="0"/>
          </a:p>
        </p:txBody>
      </p:sp>
      <p:cxnSp>
        <p:nvCxnSpPr>
          <p:cNvPr id="33" name="Gerader Verbinder 18">
            <a:extLst>
              <a:ext uri="{FF2B5EF4-FFF2-40B4-BE49-F238E27FC236}">
                <a16:creationId xmlns:a16="http://schemas.microsoft.com/office/drawing/2014/main" id="{B6A263D3-028E-6479-A698-28A3ECF9A2D4}"/>
              </a:ext>
            </a:extLst>
          </p:cNvPr>
          <p:cNvCxnSpPr>
            <a:cxnSpLocks/>
          </p:cNvCxnSpPr>
          <p:nvPr/>
        </p:nvCxnSpPr>
        <p:spPr>
          <a:xfrm>
            <a:off x="10736337" y="2478704"/>
            <a:ext cx="882202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Inhaltsplatzhalter 6">
            <a:extLst>
              <a:ext uri="{FF2B5EF4-FFF2-40B4-BE49-F238E27FC236}">
                <a16:creationId xmlns:a16="http://schemas.microsoft.com/office/drawing/2014/main" id="{AA5BC222-7B7F-5CFA-849D-E3B1C572ECD9}"/>
              </a:ext>
            </a:extLst>
          </p:cNvPr>
          <p:cNvSpPr txBox="1">
            <a:spLocks/>
          </p:cNvSpPr>
          <p:nvPr/>
        </p:nvSpPr>
        <p:spPr>
          <a:xfrm>
            <a:off x="10728398" y="3205907"/>
            <a:ext cx="1300521" cy="48109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000" b="1" dirty="0">
                <a:solidFill>
                  <a:schemeClr val="accent1"/>
                </a:solidFill>
              </a:rPr>
              <a:t>5,566</a:t>
            </a:r>
          </a:p>
        </p:txBody>
      </p:sp>
      <p:sp>
        <p:nvSpPr>
          <p:cNvPr id="35" name="Inhaltsplatzhalter 6">
            <a:extLst>
              <a:ext uri="{FF2B5EF4-FFF2-40B4-BE49-F238E27FC236}">
                <a16:creationId xmlns:a16="http://schemas.microsoft.com/office/drawing/2014/main" id="{5DBE4E7B-ABD5-CB14-F3E0-29845ADED9E5}"/>
              </a:ext>
            </a:extLst>
          </p:cNvPr>
          <p:cNvSpPr txBox="1">
            <a:spLocks/>
          </p:cNvSpPr>
          <p:nvPr/>
        </p:nvSpPr>
        <p:spPr>
          <a:xfrm>
            <a:off x="10710862" y="3734865"/>
            <a:ext cx="1318058" cy="2432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PhD </a:t>
            </a:r>
            <a:br>
              <a:rPr lang="de-CH" sz="1500" b="1" dirty="0"/>
            </a:br>
            <a:r>
              <a:rPr lang="de-CH" sz="1500" b="1" dirty="0" err="1"/>
              <a:t>candidates</a:t>
            </a:r>
            <a:endParaRPr lang="de-CH" sz="1500" b="1" dirty="0"/>
          </a:p>
        </p:txBody>
      </p:sp>
      <p:cxnSp>
        <p:nvCxnSpPr>
          <p:cNvPr id="36" name="Gerader Verbinder 24">
            <a:extLst>
              <a:ext uri="{FF2B5EF4-FFF2-40B4-BE49-F238E27FC236}">
                <a16:creationId xmlns:a16="http://schemas.microsoft.com/office/drawing/2014/main" id="{21F78276-30B9-DE98-80FA-4CFFC0B3A5AD}"/>
              </a:ext>
            </a:extLst>
          </p:cNvPr>
          <p:cNvCxnSpPr>
            <a:cxnSpLocks/>
          </p:cNvCxnSpPr>
          <p:nvPr/>
        </p:nvCxnSpPr>
        <p:spPr>
          <a:xfrm>
            <a:off x="10714112" y="3670470"/>
            <a:ext cx="882202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nhaltsplatzhalter 6">
            <a:extLst>
              <a:ext uri="{FF2B5EF4-FFF2-40B4-BE49-F238E27FC236}">
                <a16:creationId xmlns:a16="http://schemas.microsoft.com/office/drawing/2014/main" id="{472E08F4-07FD-11F9-3A14-C328F877809E}"/>
              </a:ext>
            </a:extLst>
          </p:cNvPr>
          <p:cNvSpPr txBox="1">
            <a:spLocks/>
          </p:cNvSpPr>
          <p:nvPr/>
        </p:nvSpPr>
        <p:spPr>
          <a:xfrm>
            <a:off x="10722048" y="4384973"/>
            <a:ext cx="1300521" cy="48109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000" b="1" dirty="0">
                <a:solidFill>
                  <a:schemeClr val="accent1"/>
                </a:solidFill>
              </a:rPr>
              <a:t>535</a:t>
            </a:r>
          </a:p>
        </p:txBody>
      </p:sp>
      <p:sp>
        <p:nvSpPr>
          <p:cNvPr id="41" name="Inhaltsplatzhalter 6">
            <a:extLst>
              <a:ext uri="{FF2B5EF4-FFF2-40B4-BE49-F238E27FC236}">
                <a16:creationId xmlns:a16="http://schemas.microsoft.com/office/drawing/2014/main" id="{7AE09C8F-C2B8-45C7-FAEB-6137B2FA3777}"/>
              </a:ext>
            </a:extLst>
          </p:cNvPr>
          <p:cNvSpPr txBox="1">
            <a:spLocks/>
          </p:cNvSpPr>
          <p:nvPr/>
        </p:nvSpPr>
        <p:spPr>
          <a:xfrm>
            <a:off x="10704512" y="4913931"/>
            <a:ext cx="1318058" cy="243261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Teaching Diploma </a:t>
            </a:r>
            <a:r>
              <a:rPr lang="de-CH" sz="1500" b="1" dirty="0" err="1"/>
              <a:t>candidates</a:t>
            </a:r>
            <a:endParaRPr lang="de-CH" sz="1500" b="1" dirty="0"/>
          </a:p>
        </p:txBody>
      </p:sp>
      <p:cxnSp>
        <p:nvCxnSpPr>
          <p:cNvPr id="42" name="Gerader Verbinder 37">
            <a:extLst>
              <a:ext uri="{FF2B5EF4-FFF2-40B4-BE49-F238E27FC236}">
                <a16:creationId xmlns:a16="http://schemas.microsoft.com/office/drawing/2014/main" id="{39CAC256-93A8-ABCE-3125-30CA516ECF75}"/>
              </a:ext>
            </a:extLst>
          </p:cNvPr>
          <p:cNvCxnSpPr>
            <a:cxnSpLocks/>
          </p:cNvCxnSpPr>
          <p:nvPr/>
        </p:nvCxnSpPr>
        <p:spPr>
          <a:xfrm>
            <a:off x="10707762" y="4849536"/>
            <a:ext cx="97607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0CE5AA1D-D669-66F1-2907-24AE3E461595}"/>
              </a:ext>
            </a:extLst>
          </p:cNvPr>
          <p:cNvGrpSpPr/>
          <p:nvPr/>
        </p:nvGrpSpPr>
        <p:grpSpPr>
          <a:xfrm>
            <a:off x="5375920" y="601292"/>
            <a:ext cx="4657372" cy="5666137"/>
            <a:chOff x="7084920" y="601292"/>
            <a:chExt cx="4657372" cy="5666137"/>
          </a:xfrm>
        </p:grpSpPr>
        <p:graphicFrame>
          <p:nvGraphicFramePr>
            <p:cNvPr id="44" name="Tabelle 12">
              <a:extLst>
                <a:ext uri="{FF2B5EF4-FFF2-40B4-BE49-F238E27FC236}">
                  <a16:creationId xmlns:a16="http://schemas.microsoft.com/office/drawing/2014/main" id="{3E4F511F-301C-8426-C75C-CEFB03AAC1E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30747587"/>
                </p:ext>
              </p:extLst>
            </p:nvPr>
          </p:nvGraphicFramePr>
          <p:xfrm>
            <a:off x="7084920" y="601292"/>
            <a:ext cx="4657372" cy="5666137"/>
          </p:xfrm>
          <a:graphic>
            <a:graphicData uri="http://schemas.openxmlformats.org/drawingml/2006/table">
              <a:tbl>
                <a:tblPr firstRow="1" bandRow="1">
                  <a:tableStyleId>{2D5ABB26-0587-4C30-8999-92F81FD0307C}</a:tableStyleId>
                </a:tblPr>
                <a:tblGrid>
                  <a:gridCol w="413501">
                    <a:extLst>
                      <a:ext uri="{9D8B030D-6E8A-4147-A177-3AD203B41FA5}">
                        <a16:colId xmlns:a16="http://schemas.microsoft.com/office/drawing/2014/main" val="1444055440"/>
                      </a:ext>
                    </a:extLst>
                  </a:gridCol>
                  <a:gridCol w="1981955">
                    <a:extLst>
                      <a:ext uri="{9D8B030D-6E8A-4147-A177-3AD203B41FA5}">
                        <a16:colId xmlns:a16="http://schemas.microsoft.com/office/drawing/2014/main" val="3036582551"/>
                      </a:ext>
                    </a:extLst>
                  </a:gridCol>
                  <a:gridCol w="991993">
                    <a:extLst>
                      <a:ext uri="{9D8B030D-6E8A-4147-A177-3AD203B41FA5}">
                        <a16:colId xmlns:a16="http://schemas.microsoft.com/office/drawing/2014/main" val="3619471100"/>
                      </a:ext>
                    </a:extLst>
                  </a:gridCol>
                  <a:gridCol w="437601">
                    <a:extLst>
                      <a:ext uri="{9D8B030D-6E8A-4147-A177-3AD203B41FA5}">
                        <a16:colId xmlns:a16="http://schemas.microsoft.com/office/drawing/2014/main" val="3660556243"/>
                      </a:ext>
                    </a:extLst>
                  </a:gridCol>
                  <a:gridCol w="832322">
                    <a:extLst>
                      <a:ext uri="{9D8B030D-6E8A-4147-A177-3AD203B41FA5}">
                        <a16:colId xmlns:a16="http://schemas.microsoft.com/office/drawing/2014/main" val="4070415053"/>
                      </a:ext>
                    </a:extLst>
                  </a:gridCol>
                </a:tblGrid>
                <a:tr h="471771">
                  <a:tc>
                    <a:txBody>
                      <a:bodyPr/>
                      <a:lstStyle/>
                      <a:p>
                        <a:endParaRPr lang="de-CH" sz="1300" b="1" dirty="0"/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</a:t>
                        </a:r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98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 typeface="+mj-lt"/>
                          <a:buNone/>
                          <a:tabLst/>
                          <a:defRPr/>
                        </a:pPr>
                        <a:r>
                          <a:rPr lang="de-CH" sz="1300" b="1" dirty="0"/>
                          <a:t>Study </a:t>
                        </a:r>
                        <a:r>
                          <a:rPr lang="de-CH" sz="1300" b="1" dirty="0" err="1"/>
                          <a:t>level</a:t>
                        </a:r>
                        <a:endParaRPr lang="de-CH" sz="1300" b="1" dirty="0"/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endParaRPr lang="de-CH" sz="1300" b="1" dirty="0"/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1300" b="1" dirty="0"/>
                          <a:t>Total</a:t>
                        </a:r>
                      </a:p>
                    </a:txBody>
                    <a:tcPr marL="0" marR="0" marT="0" marB="79200" anchor="b"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2501338746"/>
                    </a:ext>
                  </a:extLst>
                </a:tr>
                <a:tr h="678217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</a:t>
                        </a:r>
                        <a:r>
                          <a:rPr lang="de-CH" sz="1300" b="1" dirty="0" err="1"/>
                          <a:t>Theology</a:t>
                        </a:r>
                        <a:r>
                          <a:rPr lang="de-CH" sz="1300" b="1" dirty="0"/>
                          <a:t> and </a:t>
                        </a:r>
                        <a:r>
                          <a:rPr lang="de-CH" sz="1300" b="1" dirty="0" err="1"/>
                          <a:t>the</a:t>
                        </a:r>
                        <a:r>
                          <a:rPr lang="de-CH" sz="1300" b="1" dirty="0"/>
                          <a:t> Study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Religion</a:t>
                        </a:r>
                        <a:endParaRPr lang="de-CH" sz="1300" dirty="0"/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103</a:t>
                        </a:r>
                      </a:p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93</a:t>
                        </a:r>
                      </a:p>
                      <a:p>
                        <a:pPr algn="r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86</a:t>
                        </a: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282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659471521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185738" lvl="2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Law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2,476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983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518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3 ,977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253266725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Business, Economics and </a:t>
                        </a:r>
                        <a:br>
                          <a:rPr lang="de-CH" sz="1300" b="1" dirty="0"/>
                        </a:br>
                        <a:r>
                          <a:rPr lang="de-CH" sz="1300" b="1" dirty="0" err="1"/>
                          <a:t>Informatics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2,730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1,567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354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4 ,651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4033319337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Medicine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1,457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969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1,858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4 ,284</a:t>
                        </a:r>
                        <a:endParaRPr lang="de-CH" sz="2000" dirty="0">
                          <a:solidFill>
                            <a:schemeClr val="accent1"/>
                          </a:solidFill>
                        </a:endParaRP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3280696356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 err="1"/>
                          <a:t>Vetsuisse</a:t>
                        </a:r>
                        <a:r>
                          <a:rPr lang="de-CH" sz="1300" b="1" dirty="0"/>
                          <a:t> Faculty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304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208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270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782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830433057"/>
                    </a:ext>
                  </a:extLst>
                </a:tr>
                <a:tr h="891057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Arts and </a:t>
                        </a:r>
                        <a:br>
                          <a:rPr lang="de-CH" sz="1300" b="1" dirty="0"/>
                        </a:br>
                        <a:r>
                          <a:rPr lang="de-CH" sz="1300" b="1" dirty="0" err="1"/>
                          <a:t>Social</a:t>
                        </a:r>
                        <a:r>
                          <a:rPr lang="de-CH" sz="1300" b="1" dirty="0"/>
                          <a:t> Sciences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de-CH" sz="1300" b="1" dirty="0"/>
                          <a:t>Teaching Diploma </a:t>
                        </a:r>
                        <a:endParaRPr kumimoji="0" lang="de-CH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ource Sans Pro"/>
                          <a:ea typeface="+mn-ea"/>
                          <a:cs typeface="+mn-cs"/>
                        </a:endParaRP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5,139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2,813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1,024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Source Sans Pro"/>
                            <a:ea typeface="+mn-ea"/>
                            <a:cs typeface="+mn-cs"/>
                          </a:rPr>
                          <a:t>635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9 ,611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2135640"/>
                    </a:ext>
                  </a:extLst>
                </a:tr>
                <a:tr h="690192">
                  <a:tc>
                    <a:txBody>
                      <a:bodyPr/>
                      <a:lstStyle/>
                      <a:p>
                        <a:pPr marL="360363" lvl="3" indent="0">
                          <a:buFontTx/>
                          <a:buNone/>
                        </a:pPr>
                        <a:endParaRPr lang="de-CH" sz="1300" b="1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de-CH" sz="1300" b="1" dirty="0"/>
                          <a:t>Faculty </a:t>
                        </a:r>
                        <a:r>
                          <a:rPr lang="de-CH" sz="1300" b="1" dirty="0" err="1"/>
                          <a:t>of</a:t>
                        </a:r>
                        <a:r>
                          <a:rPr lang="de-CH" sz="1300" b="1" dirty="0"/>
                          <a:t> Science</a:t>
                        </a:r>
                        <a:endParaRPr lang="de-CH" sz="1300" dirty="0"/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Bachelor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Master</a:t>
                        </a:r>
                      </a:p>
                      <a:p>
                        <a:pPr algn="l"/>
                        <a:r>
                          <a:rPr lang="de-CH" sz="1300" b="1" dirty="0">
                            <a:solidFill>
                              <a:schemeClr val="tx1"/>
                            </a:solidFill>
                          </a:rPr>
                          <a:t>PhD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2,648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1,094</a:t>
                        </a:r>
                      </a:p>
                      <a:p>
                        <a:pPr marL="0" marR="0" lvl="0" indent="0" algn="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de-CH" sz="13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rPr>
                          <a:t>1,456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r"/>
                        <a:r>
                          <a:rPr lang="de-CH" sz="2000" b="1" dirty="0">
                            <a:solidFill>
                              <a:schemeClr val="accent1"/>
                            </a:solidFill>
                          </a:rPr>
                          <a:t>5 ,198 </a:t>
                        </a:r>
                      </a:p>
                    </a:txBody>
                    <a:tcPr marL="0" marR="0" marT="46800" marB="39600">
                      <a:lnT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635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381592999"/>
                    </a:ext>
                  </a:extLst>
                </a:tr>
              </a:tbl>
            </a:graphicData>
          </a:graphic>
        </p:graphicFrame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02E14F4F-95C0-30B4-3A83-91C9137F8E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86947" y="1152563"/>
              <a:ext cx="305786" cy="30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1D87B5C4-0229-95D8-D9C7-9A5F6CE72563}"/>
                </a:ext>
              </a:extLst>
            </p:cNvPr>
            <p:cNvSpPr/>
            <p:nvPr/>
          </p:nvSpPr>
          <p:spPr>
            <a:xfrm>
              <a:off x="7086947" y="1842691"/>
              <a:ext cx="305786" cy="305605"/>
            </a:xfrm>
            <a:prstGeom prst="rect">
              <a:avLst/>
            </a:prstGeom>
            <a:solidFill>
              <a:schemeClr val="accent3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95434391-4BF8-9C31-AAFD-26822F019D9A}"/>
                </a:ext>
              </a:extLst>
            </p:cNvPr>
            <p:cNvSpPr/>
            <p:nvPr/>
          </p:nvSpPr>
          <p:spPr>
            <a:xfrm>
              <a:off x="7086947" y="2532424"/>
              <a:ext cx="305786" cy="305605"/>
            </a:xfrm>
            <a:prstGeom prst="rect">
              <a:avLst/>
            </a:prstGeom>
            <a:solidFill>
              <a:schemeClr val="accent5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8" name="Rechteck 47">
              <a:extLst>
                <a:ext uri="{FF2B5EF4-FFF2-40B4-BE49-F238E27FC236}">
                  <a16:creationId xmlns:a16="http://schemas.microsoft.com/office/drawing/2014/main" id="{178747C1-6CC4-F215-CF83-142E62E463D5}"/>
                </a:ext>
              </a:extLst>
            </p:cNvPr>
            <p:cNvSpPr/>
            <p:nvPr/>
          </p:nvSpPr>
          <p:spPr>
            <a:xfrm>
              <a:off x="7086947" y="3222158"/>
              <a:ext cx="305786" cy="294855"/>
            </a:xfrm>
            <a:prstGeom prst="rect">
              <a:avLst/>
            </a:prstGeom>
            <a:solidFill>
              <a:schemeClr val="accent2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44457E4A-A1B3-4D46-33A0-98528413F263}"/>
                </a:ext>
              </a:extLst>
            </p:cNvPr>
            <p:cNvSpPr/>
            <p:nvPr/>
          </p:nvSpPr>
          <p:spPr>
            <a:xfrm>
              <a:off x="7091269" y="3915483"/>
              <a:ext cx="305786" cy="305605"/>
            </a:xfrm>
            <a:prstGeom prst="rect">
              <a:avLst/>
            </a:prstGeom>
            <a:solidFill>
              <a:schemeClr val="accent4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E6086CBA-A3F6-52B1-3E7E-18546CBA5D47}"/>
                </a:ext>
              </a:extLst>
            </p:cNvPr>
            <p:cNvSpPr/>
            <p:nvPr/>
          </p:nvSpPr>
          <p:spPr>
            <a:xfrm>
              <a:off x="7104112" y="4579324"/>
              <a:ext cx="305786" cy="305605"/>
            </a:xfrm>
            <a:prstGeom prst="rect">
              <a:avLst/>
            </a:prstGeom>
            <a:solidFill>
              <a:schemeClr val="accent6"/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1" name="Rechteck 50">
              <a:extLst>
                <a:ext uri="{FF2B5EF4-FFF2-40B4-BE49-F238E27FC236}">
                  <a16:creationId xmlns:a16="http://schemas.microsoft.com/office/drawing/2014/main" id="{50AA003F-AD33-8B2E-F004-C5C0FF3B1189}"/>
                </a:ext>
              </a:extLst>
            </p:cNvPr>
            <p:cNvSpPr/>
            <p:nvPr/>
          </p:nvSpPr>
          <p:spPr>
            <a:xfrm>
              <a:off x="7104112" y="5668328"/>
              <a:ext cx="305786" cy="30560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54" name="Inhaltsplatzhalter 6">
            <a:extLst>
              <a:ext uri="{FF2B5EF4-FFF2-40B4-BE49-F238E27FC236}">
                <a16:creationId xmlns:a16="http://schemas.microsoft.com/office/drawing/2014/main" id="{56CB9962-20BA-5EA4-97D3-38352A80D4ED}"/>
              </a:ext>
            </a:extLst>
          </p:cNvPr>
          <p:cNvSpPr txBox="1">
            <a:spLocks noChangeAspect="1"/>
          </p:cNvSpPr>
          <p:nvPr/>
        </p:nvSpPr>
        <p:spPr>
          <a:xfrm>
            <a:off x="1775520" y="2758464"/>
            <a:ext cx="2070672" cy="756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5400" b="1" dirty="0">
                <a:solidFill>
                  <a:schemeClr val="accent1"/>
                </a:solidFill>
              </a:rPr>
              <a:t>28,785</a:t>
            </a:r>
          </a:p>
        </p:txBody>
      </p:sp>
      <p:sp>
        <p:nvSpPr>
          <p:cNvPr id="55" name="Inhaltsplatzhalter 6">
            <a:extLst>
              <a:ext uri="{FF2B5EF4-FFF2-40B4-BE49-F238E27FC236}">
                <a16:creationId xmlns:a16="http://schemas.microsoft.com/office/drawing/2014/main" id="{EF23B96B-21E0-FEDC-7B9C-4D9336F782BF}"/>
              </a:ext>
            </a:extLst>
          </p:cNvPr>
          <p:cNvSpPr txBox="1">
            <a:spLocks/>
          </p:cNvSpPr>
          <p:nvPr/>
        </p:nvSpPr>
        <p:spPr>
          <a:xfrm>
            <a:off x="1781920" y="3647088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2000" b="1" dirty="0" err="1"/>
              <a:t>Students</a:t>
            </a:r>
            <a:endParaRPr lang="de-CH" sz="2000" b="1" dirty="0"/>
          </a:p>
        </p:txBody>
      </p:sp>
      <p:cxnSp>
        <p:nvCxnSpPr>
          <p:cNvPr id="56" name="Gerader Verbinder 15">
            <a:extLst>
              <a:ext uri="{FF2B5EF4-FFF2-40B4-BE49-F238E27FC236}">
                <a16:creationId xmlns:a16="http://schemas.microsoft.com/office/drawing/2014/main" id="{7806E565-59A5-362A-1E50-D39AB6D8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75520" y="3573016"/>
            <a:ext cx="2016224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1305354C-C828-8445-32FB-1D2BE292A6AC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45850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 descr="Ein Kreisdiagramm mit 2 Kategorien.">
            <a:extLst>
              <a:ext uri="{FF2B5EF4-FFF2-40B4-BE49-F238E27FC236}">
                <a16:creationId xmlns:a16="http://schemas.microsoft.com/office/drawing/2014/main" id="{17C422B2-D3F6-E483-5C6E-40BE7F776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875397"/>
              </p:ext>
            </p:extLst>
          </p:nvPr>
        </p:nvGraphicFramePr>
        <p:xfrm>
          <a:off x="7669952" y="725495"/>
          <a:ext cx="4522048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Diagramm 2" descr="Ein Kreisdiagramm mit 2 Kategorien.">
            <a:extLst>
              <a:ext uri="{FF2B5EF4-FFF2-40B4-BE49-F238E27FC236}">
                <a16:creationId xmlns:a16="http://schemas.microsoft.com/office/drawing/2014/main" id="{FEAAC4E2-6C73-186C-37A6-5FC9862966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330830"/>
              </p:ext>
            </p:extLst>
          </p:nvPr>
        </p:nvGraphicFramePr>
        <p:xfrm>
          <a:off x="3944364" y="793748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Diagramm 23" descr="Ein Kreisdiagramm mit 2 Kategorien.">
            <a:extLst>
              <a:ext uri="{FF2B5EF4-FFF2-40B4-BE49-F238E27FC236}">
                <a16:creationId xmlns:a16="http://schemas.microsoft.com/office/drawing/2014/main" id="{C8E619AA-F802-4A97-2127-37221E656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649229"/>
              </p:ext>
            </p:extLst>
          </p:nvPr>
        </p:nvGraphicFramePr>
        <p:xfrm>
          <a:off x="156540" y="776325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Inhaltsplatzhalter 6">
            <a:extLst>
              <a:ext uri="{FF2B5EF4-FFF2-40B4-BE49-F238E27FC236}">
                <a16:creationId xmlns:a16="http://schemas.microsoft.com/office/drawing/2014/main" id="{0FD13C26-9D3E-A33F-54B9-727DBEE4F754}"/>
              </a:ext>
            </a:extLst>
          </p:cNvPr>
          <p:cNvSpPr txBox="1">
            <a:spLocks/>
          </p:cNvSpPr>
          <p:nvPr/>
        </p:nvSpPr>
        <p:spPr>
          <a:xfrm>
            <a:off x="1075782" y="2460245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28,785</a:t>
            </a:r>
          </a:p>
        </p:txBody>
      </p:sp>
      <p:sp>
        <p:nvSpPr>
          <p:cNvPr id="26" name="Inhaltsplatzhalter 6">
            <a:extLst>
              <a:ext uri="{FF2B5EF4-FFF2-40B4-BE49-F238E27FC236}">
                <a16:creationId xmlns:a16="http://schemas.microsoft.com/office/drawing/2014/main" id="{09808F0B-BBDC-0123-365E-276A582E1692}"/>
              </a:ext>
            </a:extLst>
          </p:cNvPr>
          <p:cNvSpPr txBox="1">
            <a:spLocks/>
          </p:cNvSpPr>
          <p:nvPr/>
        </p:nvSpPr>
        <p:spPr>
          <a:xfrm>
            <a:off x="1079140" y="3143032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Students</a:t>
            </a:r>
            <a:endParaRPr lang="de-CH" sz="1500" b="1" dirty="0"/>
          </a:p>
        </p:txBody>
      </p:sp>
      <p:cxnSp>
        <p:nvCxnSpPr>
          <p:cNvPr id="27" name="Gerader Verbinder 12">
            <a:extLst>
              <a:ext uri="{FF2B5EF4-FFF2-40B4-BE49-F238E27FC236}">
                <a16:creationId xmlns:a16="http://schemas.microsoft.com/office/drawing/2014/main" id="{0220FA30-61DA-1C60-2830-AC72B915E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04515" y="3105989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el 5">
            <a:extLst>
              <a:ext uri="{FF2B5EF4-FFF2-40B4-BE49-F238E27FC236}">
                <a16:creationId xmlns:a16="http://schemas.microsoft.com/office/drawing/2014/main" id="{6F41423F-F41A-756E-D8FA-78C94377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Numbers </a:t>
            </a:r>
            <a:r>
              <a:rPr lang="de-CH" dirty="0"/>
              <a:t>2025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79BB4B-D989-BEFA-2481-DD15D9DAF5AD}"/>
              </a:ext>
            </a:extLst>
          </p:cNvPr>
          <p:cNvSpPr txBox="1"/>
          <p:nvPr/>
        </p:nvSpPr>
        <p:spPr>
          <a:xfrm>
            <a:off x="273600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Students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Study Level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7C929E0-F418-113D-576A-F5FF7191E261}"/>
              </a:ext>
            </a:extLst>
          </p:cNvPr>
          <p:cNvSpPr txBox="1"/>
          <p:nvPr/>
        </p:nvSpPr>
        <p:spPr>
          <a:xfrm>
            <a:off x="4134324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Degrees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Study Level</a:t>
            </a:r>
            <a:endParaRPr lang="de-CH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ACBF3C8-D598-28AB-8318-41E0F213684B}"/>
              </a:ext>
            </a:extLst>
          </p:cNvPr>
          <p:cNvSpPr txBox="1"/>
          <p:nvPr/>
        </p:nvSpPr>
        <p:spPr>
          <a:xfrm>
            <a:off x="7843952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Students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Faculty</a:t>
            </a:r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6C9BEAB3-B54D-913B-05C5-98B3897238B2}"/>
              </a:ext>
            </a:extLst>
          </p:cNvPr>
          <p:cNvSpPr txBox="1">
            <a:spLocks/>
          </p:cNvSpPr>
          <p:nvPr/>
        </p:nvSpPr>
        <p:spPr>
          <a:xfrm>
            <a:off x="4969306" y="2448624"/>
            <a:ext cx="1422284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6,115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C997296F-19CD-4600-9530-D3051274D08B}"/>
              </a:ext>
            </a:extLst>
          </p:cNvPr>
          <p:cNvSpPr txBox="1">
            <a:spLocks/>
          </p:cNvSpPr>
          <p:nvPr/>
        </p:nvSpPr>
        <p:spPr>
          <a:xfrm>
            <a:off x="4972664" y="3131411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Degrees</a:t>
            </a:r>
            <a:endParaRPr lang="de-CH" sz="1500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1263CDF0-A442-03B4-64BF-9785FAAFF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98039" y="3094368"/>
            <a:ext cx="131398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575C6893-B242-5B9E-6769-0BB0856EB10A}"/>
              </a:ext>
            </a:extLst>
          </p:cNvPr>
          <p:cNvSpPr txBox="1">
            <a:spLocks/>
          </p:cNvSpPr>
          <p:nvPr/>
        </p:nvSpPr>
        <p:spPr>
          <a:xfrm>
            <a:off x="8975021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28,785</a:t>
            </a:r>
          </a:p>
        </p:txBody>
      </p:sp>
      <p:sp>
        <p:nvSpPr>
          <p:cNvPr id="15" name="Inhaltsplatzhalter 6">
            <a:extLst>
              <a:ext uri="{FF2B5EF4-FFF2-40B4-BE49-F238E27FC236}">
                <a16:creationId xmlns:a16="http://schemas.microsoft.com/office/drawing/2014/main" id="{70FB9C7F-A53D-643A-7832-7510696E371D}"/>
              </a:ext>
            </a:extLst>
          </p:cNvPr>
          <p:cNvSpPr txBox="1">
            <a:spLocks/>
          </p:cNvSpPr>
          <p:nvPr/>
        </p:nvSpPr>
        <p:spPr>
          <a:xfrm>
            <a:off x="8978379" y="3131411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Students</a:t>
            </a:r>
            <a:endParaRPr lang="de-CH" sz="1500" b="1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23EE8839-503F-3253-8C3F-AA358405D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3754" y="3094368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E0A9CD3C-6B2D-C60A-38D5-ECCC79874010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7879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Diagramm 28" descr="Ein Kreisdiagramm mit 2 Kategorien.">
            <a:extLst>
              <a:ext uri="{FF2B5EF4-FFF2-40B4-BE49-F238E27FC236}">
                <a16:creationId xmlns:a16="http://schemas.microsoft.com/office/drawing/2014/main" id="{283CEE3B-F309-E245-B48F-AD8B67E73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116047"/>
              </p:ext>
            </p:extLst>
          </p:nvPr>
        </p:nvGraphicFramePr>
        <p:xfrm>
          <a:off x="108515" y="63341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el 5">
            <a:extLst>
              <a:ext uri="{FF2B5EF4-FFF2-40B4-BE49-F238E27FC236}">
                <a16:creationId xmlns:a16="http://schemas.microsoft.com/office/drawing/2014/main" id="{6F41423F-F41A-756E-D8FA-78C94377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Numbers </a:t>
            </a:r>
            <a:r>
              <a:rPr lang="de-CH" dirty="0"/>
              <a:t>2025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279BB4B-D989-BEFA-2481-DD15D9DAF5AD}"/>
              </a:ext>
            </a:extLst>
          </p:cNvPr>
          <p:cNvSpPr txBox="1"/>
          <p:nvPr/>
        </p:nvSpPr>
        <p:spPr>
          <a:xfrm>
            <a:off x="273600" y="81140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Students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Gender</a:t>
            </a:r>
          </a:p>
        </p:txBody>
      </p:sp>
      <p:sp>
        <p:nvSpPr>
          <p:cNvPr id="30" name="Inhaltsplatzhalter 6">
            <a:extLst>
              <a:ext uri="{FF2B5EF4-FFF2-40B4-BE49-F238E27FC236}">
                <a16:creationId xmlns:a16="http://schemas.microsoft.com/office/drawing/2014/main" id="{D45F5114-447D-9EE4-F475-8643697E1A4E}"/>
              </a:ext>
            </a:extLst>
          </p:cNvPr>
          <p:cNvSpPr txBox="1">
            <a:spLocks/>
          </p:cNvSpPr>
          <p:nvPr/>
        </p:nvSpPr>
        <p:spPr>
          <a:xfrm>
            <a:off x="1055440" y="2409571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28,785</a:t>
            </a:r>
          </a:p>
        </p:txBody>
      </p:sp>
      <p:sp>
        <p:nvSpPr>
          <p:cNvPr id="31" name="Inhaltsplatzhalter 6">
            <a:extLst>
              <a:ext uri="{FF2B5EF4-FFF2-40B4-BE49-F238E27FC236}">
                <a16:creationId xmlns:a16="http://schemas.microsoft.com/office/drawing/2014/main" id="{EE78F72A-1FE8-5F96-DCBD-B8213BFD058B}"/>
              </a:ext>
            </a:extLst>
          </p:cNvPr>
          <p:cNvSpPr txBox="1">
            <a:spLocks/>
          </p:cNvSpPr>
          <p:nvPr/>
        </p:nvSpPr>
        <p:spPr>
          <a:xfrm>
            <a:off x="1058798" y="3103979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Students</a:t>
            </a:r>
            <a:endParaRPr lang="de-CH" sz="1500" b="1" dirty="0"/>
          </a:p>
        </p:txBody>
      </p:sp>
      <p:cxnSp>
        <p:nvCxnSpPr>
          <p:cNvPr id="32" name="Gerader Verbinder 7">
            <a:extLst>
              <a:ext uri="{FF2B5EF4-FFF2-40B4-BE49-F238E27FC236}">
                <a16:creationId xmlns:a16="http://schemas.microsoft.com/office/drawing/2014/main" id="{D591123B-5739-1784-96F1-FF3CD2061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173" y="3066936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AF5E80F1-9ED7-AA44-1775-7E8ADB15BCBE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72562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C81C355-882B-7621-CEEC-37AE3A1F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1F1F29"/>
                </a:solidFill>
                <a:latin typeface="Source Sans Pro" panose="020B0503030403020204" pitchFamily="34" charset="0"/>
              </a:rPr>
              <a:t>Development </a:t>
            </a:r>
            <a:r>
              <a:rPr lang="de-CH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of</a:t>
            </a:r>
            <a:r>
              <a:rPr lang="de-CH" dirty="0">
                <a:solidFill>
                  <a:srgbClr val="1F1F29"/>
                </a:solidFill>
                <a:latin typeface="Source Sans Pro" panose="020B0503030403020204" pitchFamily="34" charset="0"/>
              </a:rPr>
              <a:t> Student Numbers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9CBDBC8-08BF-2D2E-568D-6D93A9B5162A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2021–2025</a:t>
            </a:r>
            <a:endParaRPr lang="de-CH" b="1" i="0" dirty="0">
              <a:solidFill>
                <a:srgbClr val="1F1F29"/>
              </a:solidFill>
              <a:effectLst/>
              <a:latin typeface="Source Sans Pro" panose="020B0503030403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F96730E-BE4F-9451-9608-81A48EB8ED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08491" y="1261066"/>
            <a:ext cx="9375017" cy="45573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B58EDF5-35AF-8206-6F87-7834C2A4AE76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80512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714D9C5E-B393-F51C-C0A7-11CBE48F3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789882"/>
              </p:ext>
            </p:extLst>
          </p:nvPr>
        </p:nvGraphicFramePr>
        <p:xfrm>
          <a:off x="108515" y="63341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7C682B2A-F904-E577-4949-D8F19C31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436286"/>
          </a:xfrm>
        </p:spPr>
        <p:txBody>
          <a:bodyPr/>
          <a:lstStyle/>
          <a:p>
            <a:r>
              <a:rPr lang="de-CH" dirty="0">
                <a:solidFill>
                  <a:srgbClr val="1F1F29"/>
                </a:solidFill>
                <a:latin typeface="Source Sans Pro" panose="020B0503030403020204" pitchFamily="34" charset="0"/>
              </a:rPr>
              <a:t>Origin &amp; Mobility </a:t>
            </a:r>
            <a:r>
              <a:rPr lang="de-DE" dirty="0"/>
              <a:t>2025</a:t>
            </a:r>
            <a:endParaRPr lang="de-CH" noProof="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FA2D220-B3C1-B6EA-40E0-F7FE853FAC57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Students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Origin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9550ED0-B293-3FD1-FF4C-6373D45AB328}"/>
              </a:ext>
            </a:extLst>
          </p:cNvPr>
          <p:cNvSpPr txBox="1"/>
          <p:nvPr/>
        </p:nvSpPr>
        <p:spPr>
          <a:xfrm>
            <a:off x="60960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Student Mobility </a:t>
            </a:r>
            <a:r>
              <a:rPr lang="de-CH" b="1" i="0" dirty="0">
                <a:solidFill>
                  <a:srgbClr val="1F1F29"/>
                </a:solidFill>
                <a:effectLst/>
                <a:latin typeface="Source Sans Pro" panose="020B0503030403020204" pitchFamily="34" charset="0"/>
              </a:rPr>
              <a:t>2024 – 2025</a:t>
            </a:r>
          </a:p>
        </p:txBody>
      </p:sp>
      <p:sp>
        <p:nvSpPr>
          <p:cNvPr id="3" name="Inhaltsplatzhalter 6">
            <a:extLst>
              <a:ext uri="{FF2B5EF4-FFF2-40B4-BE49-F238E27FC236}">
                <a16:creationId xmlns:a16="http://schemas.microsoft.com/office/drawing/2014/main" id="{6AE7D606-C64D-FCE0-C80E-5D4DB54ADD90}"/>
              </a:ext>
            </a:extLst>
          </p:cNvPr>
          <p:cNvSpPr txBox="1">
            <a:spLocks/>
          </p:cNvSpPr>
          <p:nvPr/>
        </p:nvSpPr>
        <p:spPr>
          <a:xfrm>
            <a:off x="1055440" y="2420888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28,785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48F124E2-E6FD-07E2-01C3-ED6D434184E6}"/>
              </a:ext>
            </a:extLst>
          </p:cNvPr>
          <p:cNvSpPr txBox="1">
            <a:spLocks/>
          </p:cNvSpPr>
          <p:nvPr/>
        </p:nvSpPr>
        <p:spPr>
          <a:xfrm>
            <a:off x="1058798" y="3115296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Students</a:t>
            </a:r>
            <a:endParaRPr lang="de-CH" sz="1500" b="1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C2E56A1-6457-9CCD-D184-AA99DD07E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173" y="3078253"/>
            <a:ext cx="15712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DAA7509-F2EC-2DFA-2001-DD64E48D4245}"/>
              </a:ext>
            </a:extLst>
          </p:cNvPr>
          <p:cNvGraphicFramePr/>
          <p:nvPr/>
        </p:nvGraphicFramePr>
        <p:xfrm>
          <a:off x="6104798" y="1077894"/>
          <a:ext cx="2288532" cy="5024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B98FAFB-DD74-B05A-B73D-892EC142BD8B}"/>
              </a:ext>
            </a:extLst>
          </p:cNvPr>
          <p:cNvGrpSpPr/>
          <p:nvPr/>
        </p:nvGrpSpPr>
        <p:grpSpPr>
          <a:xfrm>
            <a:off x="6204630" y="3666866"/>
            <a:ext cx="3076934" cy="512002"/>
            <a:chOff x="6156672" y="3616749"/>
            <a:chExt cx="3076934" cy="512002"/>
          </a:xfrm>
        </p:grpSpPr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47C72238-0EAE-C27B-5C34-611447257502}"/>
                </a:ext>
              </a:extLst>
            </p:cNvPr>
            <p:cNvSpPr/>
            <p:nvPr/>
          </p:nvSpPr>
          <p:spPr>
            <a:xfrm flipV="1">
              <a:off x="6156672" y="3828182"/>
              <a:ext cx="3076934" cy="49364"/>
            </a:xfrm>
            <a:custGeom>
              <a:avLst/>
              <a:gdLst>
                <a:gd name="connsiteX0" fmla="*/ 0 w 2611980"/>
                <a:gd name="connsiteY0" fmla="*/ 0 h 9450"/>
                <a:gd name="connsiteX1" fmla="*/ 2611980 w 2611980"/>
                <a:gd name="connsiteY1" fmla="*/ 0 h 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11980" h="9450">
                  <a:moveTo>
                    <a:pt x="0" y="0"/>
                  </a:moveTo>
                  <a:lnTo>
                    <a:pt x="2611980" y="0"/>
                  </a:lnTo>
                </a:path>
              </a:pathLst>
            </a:custGeom>
            <a:ln w="11330" cap="flat">
              <a:solidFill>
                <a:srgbClr val="0028A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9F48A9C3-433A-4CCB-9D05-B2F5F28D793F}"/>
                </a:ext>
              </a:extLst>
            </p:cNvPr>
            <p:cNvSpPr txBox="1"/>
            <p:nvPr/>
          </p:nvSpPr>
          <p:spPr>
            <a:xfrm>
              <a:off x="8342460" y="3616749"/>
              <a:ext cx="830356" cy="2412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de-CH" b="1" dirty="0">
                  <a:solidFill>
                    <a:schemeClr val="accent1"/>
                  </a:solidFill>
                </a:rPr>
                <a:t>Incoming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AAC3FFC3-9139-5A54-04B9-26BE039C48A0}"/>
                </a:ext>
              </a:extLst>
            </p:cNvPr>
            <p:cNvSpPr txBox="1"/>
            <p:nvPr/>
          </p:nvSpPr>
          <p:spPr>
            <a:xfrm>
              <a:off x="8336066" y="3887466"/>
              <a:ext cx="830356" cy="2412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de-CH" b="1" dirty="0" err="1">
                  <a:solidFill>
                    <a:schemeClr val="accent1"/>
                  </a:solidFill>
                </a:rPr>
                <a:t>Outgoing</a:t>
              </a:r>
              <a:endParaRPr lang="de-CH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F6F9457E-820F-385B-7877-86473AD29ABA}"/>
              </a:ext>
            </a:extLst>
          </p:cNvPr>
          <p:cNvGrpSpPr/>
          <p:nvPr/>
        </p:nvGrpSpPr>
        <p:grpSpPr>
          <a:xfrm>
            <a:off x="8328881" y="1884300"/>
            <a:ext cx="3063460" cy="1107099"/>
            <a:chOff x="8793180" y="5032565"/>
            <a:chExt cx="3063460" cy="1107099"/>
          </a:xfrm>
        </p:grpSpPr>
        <p:grpSp>
          <p:nvGrpSpPr>
            <p:cNvPr id="15" name="Grafik 11" descr="Ein Säulendiagramm mit 6 Kategorien.">
              <a:extLst>
                <a:ext uri="{FF2B5EF4-FFF2-40B4-BE49-F238E27FC236}">
                  <a16:creationId xmlns:a16="http://schemas.microsoft.com/office/drawing/2014/main" id="{9E5280F9-4506-C79D-CCE3-82F17358FECC}"/>
                </a:ext>
              </a:extLst>
            </p:cNvPr>
            <p:cNvGrpSpPr/>
            <p:nvPr/>
          </p:nvGrpSpPr>
          <p:grpSpPr>
            <a:xfrm>
              <a:off x="8793180" y="5066366"/>
              <a:ext cx="98279" cy="1039500"/>
              <a:chOff x="9231705" y="5187870"/>
              <a:chExt cx="98279" cy="1039500"/>
            </a:xfrm>
          </p:grpSpPr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FEF9DDC7-E8B0-5AD6-D04F-15E60786D50B}"/>
                  </a:ext>
                </a:extLst>
              </p:cNvPr>
              <p:cNvSpPr/>
              <p:nvPr/>
            </p:nvSpPr>
            <p:spPr>
              <a:xfrm>
                <a:off x="9231705" y="518787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4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E115D2BC-A3CB-F7E0-5499-ECFFB7ECC013}"/>
                  </a:ext>
                </a:extLst>
              </p:cNvPr>
              <p:cNvSpPr/>
              <p:nvPr/>
            </p:nvSpPr>
            <p:spPr>
              <a:xfrm>
                <a:off x="9231705" y="518787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3925BFA4-3A3D-BD1E-DA92-8512155E83C2}"/>
                  </a:ext>
                </a:extLst>
              </p:cNvPr>
              <p:cNvSpPr/>
              <p:nvPr/>
            </p:nvSpPr>
            <p:spPr>
              <a:xfrm>
                <a:off x="9231705" y="537592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180E53A9-B5AB-5F44-A6C9-2EDFD9008DC0}"/>
                  </a:ext>
                </a:extLst>
              </p:cNvPr>
              <p:cNvSpPr/>
              <p:nvPr/>
            </p:nvSpPr>
            <p:spPr>
              <a:xfrm>
                <a:off x="9231705" y="537592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29" name="Freihandform: Form 28">
                <a:extLst>
                  <a:ext uri="{FF2B5EF4-FFF2-40B4-BE49-F238E27FC236}">
                    <a16:creationId xmlns:a16="http://schemas.microsoft.com/office/drawing/2014/main" id="{808D3CB7-B3A7-ECA9-0FE1-F1D3566D5EDC}"/>
                  </a:ext>
                </a:extLst>
              </p:cNvPr>
              <p:cNvSpPr/>
              <p:nvPr/>
            </p:nvSpPr>
            <p:spPr>
              <a:xfrm>
                <a:off x="9231705" y="5563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5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360B3309-F35E-8E44-08F3-A5EC23FAAC1F}"/>
                  </a:ext>
                </a:extLst>
              </p:cNvPr>
              <p:cNvSpPr/>
              <p:nvPr/>
            </p:nvSpPr>
            <p:spPr>
              <a:xfrm>
                <a:off x="9231705" y="5563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475DABF2-E426-FF23-A6E8-8C18AA5BA05A}"/>
                  </a:ext>
                </a:extLst>
              </p:cNvPr>
              <p:cNvSpPr/>
              <p:nvPr/>
            </p:nvSpPr>
            <p:spPr>
              <a:xfrm>
                <a:off x="9231705" y="5752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A4D233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2EAA674C-ACEE-7BC5-78BC-2EDBFC1BE78D}"/>
                  </a:ext>
                </a:extLst>
              </p:cNvPr>
              <p:cNvSpPr/>
              <p:nvPr/>
            </p:nvSpPr>
            <p:spPr>
              <a:xfrm>
                <a:off x="9231705" y="575298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noFill/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CB85439C-8F42-B68A-0043-111E6FB41AE2}"/>
                  </a:ext>
                </a:extLst>
              </p:cNvPr>
              <p:cNvSpPr/>
              <p:nvPr/>
            </p:nvSpPr>
            <p:spPr>
              <a:xfrm>
                <a:off x="9231705" y="594103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3062FF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78AB3308-017E-CF0D-7687-6F02147E3797}"/>
                  </a:ext>
                </a:extLst>
              </p:cNvPr>
              <p:cNvSpPr/>
              <p:nvPr/>
            </p:nvSpPr>
            <p:spPr>
              <a:xfrm>
                <a:off x="9231705" y="5941035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6"/>
              </a:solidFill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 dirty="0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4972C5E7-7839-DADC-57FF-F2363AA4DDEA}"/>
                  </a:ext>
                </a:extLst>
              </p:cNvPr>
              <p:cNvSpPr/>
              <p:nvPr/>
            </p:nvSpPr>
            <p:spPr>
              <a:xfrm>
                <a:off x="9231705" y="612909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rgbClr val="4AC9E3"/>
              </a:solidFill>
              <a:ln w="9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9344E4E7-DD3E-F7EA-2011-FA90AE04C90A}"/>
                  </a:ext>
                </a:extLst>
              </p:cNvPr>
              <p:cNvSpPr/>
              <p:nvPr/>
            </p:nvSpPr>
            <p:spPr>
              <a:xfrm>
                <a:off x="9231705" y="6129090"/>
                <a:ext cx="98279" cy="98279"/>
              </a:xfrm>
              <a:custGeom>
                <a:avLst/>
                <a:gdLst>
                  <a:gd name="connsiteX0" fmla="*/ 0 w 98279"/>
                  <a:gd name="connsiteY0" fmla="*/ 0 h 98279"/>
                  <a:gd name="connsiteX1" fmla="*/ 98280 w 98279"/>
                  <a:gd name="connsiteY1" fmla="*/ 0 h 98279"/>
                  <a:gd name="connsiteX2" fmla="*/ 98280 w 98279"/>
                  <a:gd name="connsiteY2" fmla="*/ 98280 h 98279"/>
                  <a:gd name="connsiteX3" fmla="*/ 0 w 98279"/>
                  <a:gd name="connsiteY3" fmla="*/ 98280 h 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279" h="98279">
                    <a:moveTo>
                      <a:pt x="0" y="0"/>
                    </a:moveTo>
                    <a:lnTo>
                      <a:pt x="98280" y="0"/>
                    </a:lnTo>
                    <a:lnTo>
                      <a:pt x="98280" y="98280"/>
                    </a:lnTo>
                    <a:lnTo>
                      <a:pt x="0" y="98280"/>
                    </a:lnTo>
                    <a:close/>
                  </a:path>
                </a:pathLst>
              </a:custGeom>
              <a:solidFill>
                <a:schemeClr val="accent2"/>
              </a:solidFill>
              <a:ln w="11330" cap="flat">
                <a:solidFill>
                  <a:srgbClr val="0028A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CH"/>
              </a:p>
            </p:txBody>
          </p:sp>
        </p:grp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77EEE3F4-96B8-E14F-C493-2E3C8824E3B3}"/>
                </a:ext>
              </a:extLst>
            </p:cNvPr>
            <p:cNvSpPr txBox="1"/>
            <p:nvPr/>
          </p:nvSpPr>
          <p:spPr>
            <a:xfrm>
              <a:off x="9034637" y="5032565"/>
              <a:ext cx="1431740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CH-</a:t>
              </a:r>
              <a:r>
                <a:rPr lang="de-CH" sz="1100" b="1" dirty="0" err="1"/>
                <a:t>Unimobil</a:t>
              </a:r>
              <a:endParaRPr lang="de-CH" sz="1400" b="1" dirty="0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F67D6686-A943-3581-2F90-DE68B0912AAF}"/>
                </a:ext>
              </a:extLst>
            </p:cNvPr>
            <p:cNvSpPr txBox="1"/>
            <p:nvPr/>
          </p:nvSpPr>
          <p:spPr>
            <a:xfrm>
              <a:off x="9034066" y="522432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Exchange </a:t>
              </a:r>
              <a:r>
                <a:rPr lang="de-CH" sz="1100" b="1" dirty="0" err="1"/>
                <a:t>Programs</a:t>
              </a:r>
              <a:r>
                <a:rPr lang="de-CH" sz="1100" b="1" dirty="0"/>
                <a:t> in Europe (SEMP)</a:t>
              </a:r>
              <a:endParaRPr lang="de-CH" sz="1100" dirty="0"/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BD01AA28-F538-562F-36CD-51215E411F6D}"/>
                </a:ext>
              </a:extLst>
            </p:cNvPr>
            <p:cNvSpPr txBox="1"/>
            <p:nvPr/>
          </p:nvSpPr>
          <p:spPr>
            <a:xfrm>
              <a:off x="9034066" y="5405982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Exchange </a:t>
              </a:r>
              <a:r>
                <a:rPr lang="de-CH" sz="1100" b="1" dirty="0" err="1"/>
                <a:t>Programs</a:t>
              </a:r>
              <a:r>
                <a:rPr lang="de-CH" sz="1100" b="1" dirty="0"/>
                <a:t> Outside </a:t>
              </a:r>
              <a:r>
                <a:rPr lang="de-CH" sz="1100" b="1" dirty="0" err="1"/>
                <a:t>of</a:t>
              </a:r>
              <a:r>
                <a:rPr lang="de-CH" sz="1100" b="1" dirty="0"/>
                <a:t> Europe</a:t>
              </a:r>
              <a:endParaRPr lang="de-CH" sz="1400" b="1" dirty="0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0D2032C-2769-100B-A586-C17984864E84}"/>
                </a:ext>
              </a:extLst>
            </p:cNvPr>
            <p:cNvSpPr txBox="1"/>
            <p:nvPr/>
          </p:nvSpPr>
          <p:spPr>
            <a:xfrm>
              <a:off x="9034066" y="559767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 err="1"/>
                <a:t>Visiting</a:t>
              </a:r>
              <a:r>
                <a:rPr lang="de-CH" sz="1100" b="1" dirty="0"/>
                <a:t> </a:t>
              </a:r>
              <a:r>
                <a:rPr lang="de-CH" sz="1100" b="1" dirty="0" err="1"/>
                <a:t>Students</a:t>
              </a:r>
              <a:endParaRPr lang="de-CH" sz="1400" b="1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2050CB3E-3819-C9CD-0609-F7976D83C452}"/>
                </a:ext>
              </a:extLst>
            </p:cNvPr>
            <p:cNvSpPr txBox="1"/>
            <p:nvPr/>
          </p:nvSpPr>
          <p:spPr>
            <a:xfrm>
              <a:off x="9034066" y="5785730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Federal Excellence Scholarships</a:t>
              </a:r>
              <a:endParaRPr lang="de-CH" sz="1400" b="1" dirty="0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BCCBE511-705A-98CB-0CC0-5EBF95FDF5DC}"/>
                </a:ext>
              </a:extLst>
            </p:cNvPr>
            <p:cNvSpPr txBox="1"/>
            <p:nvPr/>
          </p:nvSpPr>
          <p:spPr>
            <a:xfrm>
              <a:off x="9034066" y="5973785"/>
              <a:ext cx="2822574" cy="16587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de-CH" sz="1100" b="1" dirty="0"/>
                <a:t>Double </a:t>
              </a:r>
              <a:r>
                <a:rPr lang="de-CH" sz="1100" b="1" dirty="0" err="1"/>
                <a:t>Doctorate</a:t>
              </a:r>
              <a:endParaRPr lang="de-CH" sz="1400" b="1" dirty="0"/>
            </a:p>
          </p:txBody>
        </p:sp>
      </p:grpSp>
      <p:sp>
        <p:nvSpPr>
          <p:cNvPr id="37" name="Textfeld 36">
            <a:extLst>
              <a:ext uri="{FF2B5EF4-FFF2-40B4-BE49-F238E27FC236}">
                <a16:creationId xmlns:a16="http://schemas.microsoft.com/office/drawing/2014/main" id="{E395665D-0356-652C-71C2-E0B03B0AA648}"/>
              </a:ext>
            </a:extLst>
          </p:cNvPr>
          <p:cNvSpPr txBox="1"/>
          <p:nvPr/>
        </p:nvSpPr>
        <p:spPr>
          <a:xfrm>
            <a:off x="6328692" y="1535318"/>
            <a:ext cx="83035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580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4D8D8B48-4887-8028-1FC6-936D7239A066}"/>
              </a:ext>
            </a:extLst>
          </p:cNvPr>
          <p:cNvSpPr txBox="1"/>
          <p:nvPr/>
        </p:nvSpPr>
        <p:spPr>
          <a:xfrm>
            <a:off x="7330044" y="1538605"/>
            <a:ext cx="83035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616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5F4B53CC-C287-7C2D-7982-141DA4A9DD1C}"/>
              </a:ext>
            </a:extLst>
          </p:cNvPr>
          <p:cNvSpPr txBox="1"/>
          <p:nvPr/>
        </p:nvSpPr>
        <p:spPr>
          <a:xfrm>
            <a:off x="6324813" y="5303345"/>
            <a:ext cx="830356" cy="4222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-330</a:t>
            </a:r>
          </a:p>
          <a:p>
            <a:pPr algn="ctr"/>
            <a:r>
              <a:rPr lang="de-CH" sz="1200" b="1" dirty="0">
                <a:solidFill>
                  <a:schemeClr val="accent1"/>
                </a:solidFill>
              </a:rPr>
              <a:t>FS 2024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D059FCFB-EEEC-8930-4CD9-DCCF1E0471C1}"/>
              </a:ext>
            </a:extLst>
          </p:cNvPr>
          <p:cNvSpPr txBox="1"/>
          <p:nvPr/>
        </p:nvSpPr>
        <p:spPr>
          <a:xfrm>
            <a:off x="7330423" y="5305892"/>
            <a:ext cx="830356" cy="4222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CH" b="1" dirty="0">
                <a:solidFill>
                  <a:schemeClr val="accent1"/>
                </a:solidFill>
              </a:rPr>
              <a:t>-373</a:t>
            </a:r>
          </a:p>
          <a:p>
            <a:pPr algn="ctr"/>
            <a:r>
              <a:rPr lang="de-CH" sz="1200" b="1" dirty="0">
                <a:solidFill>
                  <a:schemeClr val="accent1"/>
                </a:solidFill>
              </a:rPr>
              <a:t>FS 2025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1C558B5-E5A3-2B13-507F-9A29DCB59814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21783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DESIGNSETTINGS_SIZE" val="1"/>
  <p:tag name="HTTP://SCHEMA.OFFICEATWORK365.COM/2015/DESIGNSETTINGS_0" val="b2ZmaWNlYXR3b3JrRG9jdW1lbnRQYXJ0OlUyRnNkR1ZrWDErNFhCbUlmSWo1dmRKWVpCQWhTZkpVTVg2ZWtGd0UrcDB1YndaNmtDL1JCbUVncWUwYUh3V0hlU0lwMzhqM1RlRURDNGRySnoyRVRnPT0"/>
  <p:tag name="HTTP://SCHEMA.OFFICEATWORK365.COM/2015/EVALUATION_SIZE" val="1"/>
  <p:tag name="HTTP://SCHEMA.OFFICEATWORK365.COM/2015/EVALUATION_0" val="b2ZmaWNlYXR3b3JrRG9jdW1lbnRQYXJ0OlUyRnNkR1ZrWDE5SXkzcUFQK25FK1BFdmVzVlU1THB1ZVZna04rendaWnBuSVdKTFdBeVBkbUdHOUJiMTlOMTZ2TEdRNnRBeGtiWkJvbENUcFRHeUlkMWRKaWNtdituMk1KL2IvRUV2dXRwTDcza214V2M4TTQ0TVQyVkdJYVBITEd5UFlpcVpVWXdSVUsvb3NwbFN2V09XUUYrVHltZjBsbTNYaDZmZW40dkZDVElxY0FzUkFLQjlSdWx0MkE4SDMrTGI2M2Z0NEorNTNhMUQ1czF4ZUhJYVpTdUFUTmlEQmZ5ZEFMY0tacXA5NVVtQ0VEUHE0dFpaVUdXTjRPWUd0NmFRbHZ2NUhLc2RkVE9rbXhRU2NVQWxpM2xabk5XN3pWOWc2T1dFbzB2T2xpWWJtaUxPTldnaVp6OEU1Y1RuM3I2T2tCZDY1U3JoY2tlVHp0bkl1SENtSkltdnFjOEh0MWJhdTk2Q0thNjIvWVcwUTRnTzVhcmpNZzNQRzJjeVdaSnIwbTludU5QQmltd0dNZDUwbVdCK3g0aVFRTk9OT2JidGZmNmc1ZmdObnNNdGJISnNsSVp4SWNoV3laRUM3eGhmZ21VQkg3aWJ3TmorUjd0VTZFWE1aaVBDZGVvSk9Da2VUWnpKdUdyQ0p6eE1Td3p3cUVkSm83WHNacVlrakVNSlExRTN0T3VhcCtrWURPVGFIeFFsVEtydnN0R1daNktGNEt5S2M0Rk1kOFY2NXUvdEVUc0gxWnd6bVpSUUN2eXIveXFSMDIycEpqNkFWcFJuSmswZ29CcWYzS01pT2FzN2VqMG84WXMwTFdzWXZQVkgyUmllRkpKYklHOGh0c0d6cmFFSkF2MmFRa09NT0d2dkVjWUhIaFdISDJPeUZlR2o0OWNhcVhpYnNDNzU3RmlPMTF1UmtnTDlIZXl1dWpTUllFN2o2L2RHTFN5S1NKRVB3ZU8za1lQZjlOaUZGYlZkWEpyZDVMSERscG1WeFJ0V2Q1U293QWEwdTViQXk4cVFDczFiVmlaMHpsY2NsdVd4NXl5WUNJM0svOGthdjkwVWg3eXFIN3NCUGlyd1RHTWY4YUZOR1k1dVQyeE1rRno2TzdtNVdYRm5Qcjh0NnFTeEg2RytNZUdUSFFPNS9zdHYrQzU0MU1GbEI4Y05obUlnaUh2c3QwRDBGYTVTSUNtcU10clN3cVZSeEhvN3l3TkFPVFhxYVQyRFM3ei9DMXNtVVUyb3c0RmhaYndlZHpXUG9GZXlza3orQ0szOUpkY3pZRks1eUtqOGlhUHNQd3IyS05EenAyekpNYVVBbEoxUEMrYWY4SGtBeFpxa3NndFlzV1VnazlLNGtpTWMvejNhcWVOM3dYZVZ4LzhEMmdZd29pMkNkcE0zeTZ3MGNwU2dxNUZCbHBXMHZFSTAzY1QyL2dzaVU0aVNmazY0SDhUUXhsTXhtUENObWRndUtEd2tVMjRadTZDN0Q3d3d4OXpSRXBHdHhzVUFDdzFlbHVwNk5COHI3dzBYWUZGUmhlZzlUZElmZlVWUTlUc0ljcS9mZjJNWm55b1RTSll4Qm1ZeFhlWVRiejNXY2lWMlFkQ25OZU9DQkNrL2RaK0gzUERteXZaSWhIeXlNOHk4THpHZ3ZFN0syN2MvdFlha0lpSS8vT0VhREVQQUhTNWxwLzVRZ2xlb1J4d1ZNVzdlZ3JlZmRzdEwvS1BLUndBOStLTXA0UDFZa2xPYkRVbTRQV1RuZVQyaWJGeW1RdmN0MVhiK0FySFpkVWpGQWE0aGpseFl4UW9LUnFNZGdlektpRUVCWFl4ZUtUVGlZT0VhSEN5KzZsdldtT3FaL3hsRFNpTksrdlppYXRJTEp5YUFpWGZMQ0t0eCt0RXNwbTlHZ2o3SVZNaUpJc2ZLYkoyQzkxa0dVY2oxQXRhQU4xNnN0eFN5VTJGWC9QMmJoeitOM2M5UWF1ZFRGRlBSaTA4aCtGVmVnYVlod0FFeW1Ka2FabUYwLzd1bWFseGwzbEtsYkNCUDViNDd1elVUTFU2K2JmT0lNQUlBTDBoeWdsVkVhNmhrTVYvRlpQeFBYVlptZ05yeENMOEZuSzNxTEZLOEhJUkJNYmhnZ0hXOGpUeE9SRkN5MlNTMk00dmgzbEszQWNhc3NVUGxDbFVPR3AxV0hlQUFKU0dYTmtJTUFuSk4zd3NnZUlzc1RqQUFHWm5aeEQvK3NoZDhTbnZ1bHZ3UmRWUWQrWkozUGVPcGowaWdFS2xLL0pHbHpzU1Q1aUQ5K1cvRDhOOWFpWVRxQ012dlRFcUxKeFRNTFZUVldLQjM2M0ZoNUpremZhQkRUbWpLNWhWczBWcEtkSDljd2IyTEUwbnhyMUZ1STZSd0NES3hvRkFIOFh0bGZNWlpKQnVNZFBxZisxdXVJaERORjFVdE81Y0REbmVNNVE1NXZpckNBSnJTZTFIVWhXMk00UTBiU28yMk5peDdYNzE0dHlKQktyRGZ5VGhkM2Z6czZESkpRQ3NOVjdRdnpxY29sOXBZNWx5dHFIRzJTV1E4VjIwNjBmK0VzRUZCTWJqWE5FdUxLNjZZd0NxZ0t0cVJ1K295dDBqK05jc0ZCN3luVlcyRXM3WGcvNzRkUDJ3UGdmT0s1Z1lCVDZ1a3I0bU9KNzhMWUxDNFlaOTlxT245TWliakZ0NlRvZ1JneTAzVDdkdzRhRmRjOVN6ZmpkdTZqa2k4aHZyVEVnZXpiVWw4WDJMZ1gzVWNBNG5sdmxkKzNxZG9WWTYyYS95WjROaEg0bTVYZ2RJdmx0QmlsQ0ZhUCthMmUzZHJDNE1aS0RWU0VDazRHSjFQR1c3dW1FMlB3RUR2M3YwRFczeXNmYnE0Zm1zd29uWDZJb2hyZGd1ZkFoRkhQR1c4TDVMcXFzd0dLYTZOTVg2RTJqbmVEc0czRHQzaUxnZEFKaEpwM3doRVVpTytET3lreWJLNVJLYVBycjVTei9uaC83UjhpSWJHWWE5SGMzdzNTRkNZaTlKNzJISGtHVlB3RmFTdHRtazEvMkF1WC9wa0M3N1lKWTFiajRDOEJYMzhzM3RqVFd5R1JaRDFUcnlKS09najkvNEw0bUw3aTZkL1k3UW1wSlhRQlZidkhkeHhTak1sbnRLUHgrMzB0Z25RbUF5R0RHZWloNHdzWWxnSEJ2ZmdrSDhhaEdQTHZHeUVweG5DbDBGQnhzbktLL0thQ0JmZXVNTjB5VVZoNmdnUkdpK1ZRT25jNmwrbzhxMEptVnUzTmNBTmNXNi9mN3dWMWgrQ0lhRVo2R1NVak5iZUV0N3cxeTlkWi9PeW11a0h2S1Q5SmljV0dqeE80YTVqQUdvaDh0dTE4aU1LdDhrLy9abUpYaHVvcDUvZlh6TW80c3Q2Z0hHWE41Y09KZlNZYjcxRUdudFRBRDhONk9tbExHUzRhR01ZeDgvOWRWSGJWTGpsZnltcjIvSTdyU2FWcnJKS2g0dXU3cFVRSk15WGdEampmcFl2MGxHQ0x0YmtJdldvbVVYZDdCd0wvRFY1RTZlZkh6aGpxY1B6ZEljTUJHV3lacEVrcmh2c0N0RDV6QTMwTTAwTXVVdEw1K2ZPT09oR2NCL0RtYUJlc29OWGQ5dms1emVsNEZCb1MwWDB5bXo5dUM4TEJvWHlIQyt1eGpwV1VnRGkyMDNob0ZWR256dEFaeENjcFF1dDdzZVNFTEw3VmRkYUJHMzZYRkt3NUZQcHlpREhxdEJLM1FtUnRCWVlVdk1Pc3ZsZGRrcjArdHFQMFRKM3djNDhyVUhGN0dnYWFLT1pPNHk4Qk81emFsakh0ZUV5WGtYcWlya0RpNHZvQXdvcDMvNzY5a3NpOWowNmxpVnJ3Si9iK1FMeWhaMlZ1Y2UwUG0rUVN0WTc0WC9HMUx3N25VTG9tR3V0UFFhVmNIOURacVo0bDRQUlozTk5OcGJRWXpEUzhxMHBYazVQQzhyVUhaOVc0WGlRakpadWFJVTV2akZNYWE4UGdldXFoRHUvTno2SWVCaDYzNG4ySmsyZ25HLzlKQmhYRVBXTk5OMVE0MzgwVi9wUHFuZ1lFc0RiU3Jrcmhqa25nTGtpSWJDWnZRaGhPTjgvKzcxTnQvWHMxb1dlZlpKdHo4c2hQRXlKR3RQWlNReVlCb0YrdXkyVG05SlhUQmpMNmQ5anNoYnJQUWRXeWxrcHFCVElQYld1b1B3TXBNNzBWOGx3Mm80OGRGQzFJeHpXVGxXMnZOTGJ5M2xpK09vKzhZZmNVSlU4dDJDT0poNE1uTVllamNFT0krSEpZME5SSDV4MFZZSjZmREprdnNkc0laVWZvZmlPMERlanRHanpvUW90THgvdzRzMmU0eEo2bjh2WHQ1WDR4Vy9GNXF0ZGxhQ2lhdXgzdnpUYmF3czRYeTc1UFBVd2xYbCswNGlCY001dThoQUdFL1VqUWVLV01tb0hFTmdYaVNPSXMxVk5aT0lVemc5REpwZFBIbnN3NElmcWZFMkZPVGFRdVFNZ0RRM2xqaTVVWGxnTU8rQ2U5SThjVjVRemRSK0NHUHVtUnRpMFJXdjBBa3g4a1FFYXczNXh5R05IcytaZ2k4Q3BDbW1NSDlrbkVMWjFNVUxIMzk1cytFTGVoU2RaRjFlZTRic2w1UVhqWFFSSHJhOTlkam93em9BTndLUUF6QndjajFyOHJ6NklaMmxHZjZyRTdISVJJZmROZzIxMW5ZaTkvcG80dkIwZHEyeEJNdlVrMlVIcVRNcXNpWnV4QzI3Z0JJKzNqSjZKS2ZmSWxneXE2NSs3NXRNRGlaZDVqREk2UW0veW1wK1Y4NG9FVG9rUENjdzBFR3k5QXo1SVQ5TnpsSkZvTklTcVJvUitwRmxTOExsdzRVM3cwK3oxbFZiKy9OOU8vTzFMc1krTWdOa1BUMm8vQjlOc3FYQWFaUzdXSDBBS2VYNnQ5L0g2bUNPaTdGRnIvR1h1Q00wa3huZHk0K0JGbXFObm5HYklPbkJoWGNwYzZsMit0UzFxNjFoRWEwYk9BRG5vNHVDSGdkNmZmM3FUNDJ1UE5jbFY0VE1OSkF2ejNxNU1UVkVLNjJLWXNOSGMyUE5RQWdkWUFtWC91U2FCN1YxQkdmc1B2T0JoM3lpbGU1NkJ0Y0JyUThHUjFCRjJOMUsyT2VlTlRoZDVWa2JobnQ4K1RkM0F5YnRGTXJFWjdGdnFwenc5NlJicDBhRFIzendpaTh0Y1JMS0xOcjdPR0xtYkhBalhmV0ZDTW1QWFFzbDlZVVpzQWgyNWNYaHRIeTJmT050d0V3Y0V3OU15cGU5SW5EckZmQUdSL05oMWxZVUV1NW11NWU1NWZWM2tUNm9ydC9ZTUdiVzF1eXJYSHNLK1NPamR2SnAxcktuNklOSXp6S0M4V2EzUkUrYXJIc25BL3dudXR4RFFDLzhLSFo1WExaaVNlYUZEMC9wSE5mSHh4cXl5ZWhCWjNzM1o2MExxSmNydTJodXV2WllJamQ3UEtZcVJKc0J6amFhM0MvczFTLzhxdVhOL2JObk5Dcmd2VWxkcEdKbUN6dWcwYUVQVHRNU3JrdFc1dFZUbFNGREhpdElzR3d4dVpnRFVsdm5PWEw5V2dONVU0aTAvVExoOW90MHhUdVducHpzbjhwZ3RMUzk1KzdMUG1rRFpFYkt6UHNaNktJVVQ1Sk8xN0RLc014S2hzVG1WcXpiNFpLTERYNkNGTVVGQWRZb2xIVldIV1JYei9MRHg5S0tJN0Naa3NHWVorYS9yUUdWUTlRZG12Z1YxZlJpSWoxTzBCL2dWMUNDRlNuL2ptaTh3Y0k1OVM3aWhUcldvZ2hjNEw4M2t4bVdJME1XeGR4ZzFoWUhsMkhRSHQ0YnpYbGhXLyswZzZ0VlZTNEQ5bGszQ0duNXA3Mk5lbmNFQ1R0Z2NyUWxFbEdmSUc2emVvVnhlbUh2c1BsdXcxb3dOT2RMVkU1UFBhUzJJdjBFK0hQb3VxTjdIZjFndFY1WVcvTUNTUU1HcXpLeGdoSy9VU0tYYmhKNXNFbnhnMExRN3B6ZFNPcStrTTJjTzUyckpMdUgwWElyYVgzUDBINkU0WHhhN3N2WFNhU2ZsbGY0cnptK0ZpYVlwcDBXTy9YRXRLZlRxSzQyRTVhWmluSkxFVmxNVjdoanFyK3JHL0ZhZ1BCMEVFY1BPc29Jd3RIaDJWTmtnNjNEYXYvSFhTRXh1VHFhenBERzY5ZFNSMGVXc3cwTGFLMlUycDhpZGZra2tZd3p5ZGliT0hyVk9ubXBKT1NJZzFpV2NkU2ZseDhNM3hlZU5QaHp3QXlEclFhWUlmMTdPRmhidTZ4eGRMcE1qV0ltb01Db3lYME14ZUpkc0libXdPYnBoVGcwVkZ4M3JVcWcwQzMxR05wSS94Z0J0NzBsS0cySlI0RGN1cHJPRklXZUp4K0JQMEc2RFBJU29CaXAvZVU5MEMxOVlXN2JmZFBSR0VWTEV6QkI2TjF2K0llMmtrQjZXNTI3Q0U1cE1Mam10eW4vTVVZN0VXS2ZXU1dndlVyTXBSaUQ1aTkxQkc2WDhlUUpxVTVnNWR4T3BNdStqY0xVUmNOaEhhWjVQTkdWZ3hReUFFZjZKZnFodW5ONGw1QjZFaGVSTnpMMWtMOUVKNWdGSmtHY3BnL1dwUEVXNkc3dzFYUlNNOUtNVktuN2p6ZXA0NGFUTkI3S1EzTGNXMHJOTGhOVWJXSEJTbFMxTGFVNTFtblo2aUZMVjhJZEVBWDIvSnUzeDV6a0YzNHhwTTc0WGd2OGVjcWtsZnFmSXU3ditvT1U3WDVmVk1udGtTdGdoUFI5TWV2eXZGN2N3c0c2azN2QjU5RTRyL2FGdTZXU0J6dWpmbWZObUlJQ1FjUDRnMjFwQzBMYVpTak1zOS85anlUV3plVHhpaGdLQ1ptSzNtNmZ3TDBsUHE2RG5saFBRSmwzNm5IaFNrc1RqNEo4Tng3UmNUUXZIeDQybVpiTHk3VGVsTCtIcHFnNHBOR2QvNlZCUnRBWFVlQU9nQzRFNzlCd3NLKzBWdnNZdnhGdW0wWWFJRDFQL2FZSnFGbGswZXFQZlBJL1BCYk1LaWoxQUc3eWpXL3RrYU5ORjlaV2VyaUsrSmNhaUExRzk5ZGNzYlp1cFROUCtTZWRpNVpTUVJCSU95S1B2bmpyZEFvOVp0QTZzWWNpNVpBZ0V0ZElVZ0NhSzZvZmx3SFlBMzIyMFBMSnAwTDZEMVN4NmlVSEw1UWhXait2YnJwaHc5T2xUVkFDckRaSkFyV0hzVEJJRzlSbHV0TkFwaUF2dkhGSm1tVHY5d0NOa2hTYVpMcXZUeE5WWGUwSG1uSzJIYjZvNXBYdnJoYUdWRE5DMHI5bE1Sc3UzSkdEdkxrbUVUblNKaGhHNXh6OUVaWWVXcE91TWF6K0RRYXN3TGVzU1VsZVVNRldGUnN2WngyT2tyWFF0N3hRaUZpZnFESHlpUUZpamZ4RXMrc2JDSnk5c2M3YWRtODc3SUV1d1NzMFNRcDMybU9tR0hGVDk0bC9lMkZuQ2RlaDF5c0VXbGRFbE5UV1c1cklqOWNEQlRvWFh1Tll3RkN2OC9pSE1qdzVOYzAvRVYzYVlrVk9QdnBJN0pWWjd4WkN3NXBZblJjS3A1enptYVM2azF4SStpSk5JdnFRQTJOeFFJYzFZUm0yZjNoQllvWVZMdlBRTEp5RVZLRi8zYnBkb1FzY3l4dlo4dmR1WlROaHI3R0hieXhuL3FScy9mSU1Ra1Z0c3l4QjB6enY3eUtJeng4YXlYRXA1ZCt6ZnpCK3RpWTBQRW83SG9iUGZ3RDFiSG9YWWJwNEhob2RRcC91ZjJkTUZBb3B0UTJyeW5OQjE2WmpXbndXdklFS1lrY3ExTTQwRzU1aTBSYlNnTC9CU1gzT0lSeFBkY3ZOVmpYSEpPUzM5YjFDQTFRUy95S1F6SFlibXpWRWhPQTFwWVNhMnpJL2lvRmEwbnlJbmxydFhQR2ZvcTJ4TGJ2eVhJMkVHRTNvVkZRZE1UQUJwQWJkT1hQVitYaTdGWEFKdVpvOXEzME5XVVY4RUU1MllTVjgwdkUxOXhmSkx3eXlneFdiMm42THdZb0o0NjRtNmYrZVQyeWxqQlA5OUhXL2dXSFFyZDZaalNXdk9vS2dOQWRNdXFseDMrbVlnMnRaOXo2ckFNaGoyZy9VMm9Ed1VwVHcwL3ArTEFYYmZkYkl3MVE0WmYvSWNIaERPQ2hHOXZ1OE8rVnpSZFVUeTBGMTAybHlVd1RxTTQwem9zK3dOazlXd2pENngxT0tvMjdxaDlQc2owSHJvVHZhOVI0SU5JTlpCc3RoRUJLcjRpM3U2eGhrcW5TY1RhSU5seDRCdkQ0MlcxYnpjWmtrTmV1Ym9QamZaSVFxdkRBRW42N1hkaWJUTk9UWjNBeVVyWWk3a0s2Z3BWME5kVDZuNll2K0x2WTV5UHZubnVnSG5RUUJxdEEzV1A3aTZYUzMwbGIvb3J6MmZjZmNtbTZkbWtrbEcvTG9LSGlscU55QWNWZzV5bVFIY0dqNjZmaThNQ0VWSjR4MXo0RzZwYTNFTm1TTlFDZDkzakYyWjUyTFBFK2FEWWN3cWtGenRFNURvRnkyMnhPeWJhOHE2VE5OUGxKUHBjR0x4dWtoT21Va0IvdVp1M1lMSVRIajZueGkrWk9UdWlvb1JRVTh2TFJmU2g3SFppZXVYVDJJdng3NzZmNGpsSEJGMVpuYkh1dG1jdEIxbVZ5QnpFY2JTWHFhWFd3dDVXUTRoNFBNOHhFOHhKYmpNRzVpQ2dmU1J6RHFuMlVuTDlmYzc0RE5hUkR5dEpJc0txR1NnNThEdytkTXE2QUZwKzJVRlFBOStiQkZKYWs5RTRLL29aazYwdTh4bmgvWUZVcmg3Q0xnamREMjh2aEROQTNkZFRQZ3l6emYxN3dqUnRrell6WHo4d3BDQ2prK3JYUENKTDlXbnBGMHQzc3VVR1h5OEVvN1N4MmY0TFVSVlZoRnF4Qm1zRC9xTWMyc1Y4M0dmbFFLMUxZMisrcldZTzdUS2hsWWFZbEVuVjhuaUdUR3hvYTgxLzZVTXlXaVkzMHQ0TFFtbmord3A0cmgxVldNZ0NaZ3ZDSW1nUjJ4azk5bncrY013NTJoYkRodE1nS05qc1kvNXIvSmhXYmpoWWhUWnkvVTNFNzk0SVoxOC9aK2tPSHFnWUd0cThiS05QeGFPTm5wd09PQkZYYWEwdFowMzB3cjcvMklXajFDd2x4eFF3Q1dHN2hNeWp6SFlGMUsyMjNVdWsvUGZDVU11eDQ0L25ma2MrUXhYUTVRVlFYOXJ6dndVWHFsRXI1UTZCaHVwRzRYRnE4TTc1VFE0WkpEN2lLWUNKOFNPRWZiRkNlOWptbU0vOTFFRk1YbzFRMjFVSU9ETHRsalVOZU9sakk4WlZjOWtta2xJczhjUGlrTzQ0ajBWZWVGWEF1TnErV0JNN2FJNExMdzZhaml5OXhuTFRLVHZ1d0VKYzI0UzNHZERCRC9RQlB6S0c5aGxzcklqTlpGWWRCU3dta2VPV3FyeXN4NURGTHp6dzRObzBEMVNIQ2Z2UTVCTUo5c1Vvekh5VGNSa21laEg5TnFzVjNqOEk1YTl1K3FhRm9DRlVRbW0yWmVhdXhmaHJla1NhRWtKTEZOR2pTMHRWY2tCOXczb0lPVk8rWWNXQXh4WXhmd0lKM0tJN3ZRR1MvOFFjTkFjWmphVGxpeG9HT2FneFFRblN5Zkl6ZGZOTTd2ODRqRUZPMGNNNXVsUVJ2RXhlQkdLRmJpUlpEdFhYQUVkSjc0OHoxYmpWTGQwQXFhMzY0RTl2Rmp4YzBNRlhidy90bFJzTzBxK0lLTGJSY1U3UURjNHNuSGh5cytCWkdyRVhCUHVlS0hSVklyU09hL1lsVFMwT2RFUVlTQkZDNnNkZlNIV2tVbFNZbW9RNlpiS3VuMktSYUlwNHZFM1MxWWNIeC9mRWQ2V1ROYzZhOVB0UlhXZWh0c2IyaUFGQ3h6SFk5amNrOVB6eldSb3VsalUyQXpPOVJLRmdnZ1d3ekNYcFRoTHozZ25QcTNPTzd6a1lLamIwaTJnbHB3d0cybVZEemE3MEh0RmIvYkhualJPbkZrY0ZTK3ljWG13amw0SGIwTWcrT2d5MDIzVjFpOVZUK0Z5ckZjRFBCaGdHU3NQWXdrSmZhcGladWVrdnFNNExrVmtEdkRhS0JvSnR4WnFaY3ptNUlrRStuaHJyZzdoYWgrRTB0dHdJdzZxNTNUTVhid2dYaEJKT0NpUnhOSTkrei9jREpUeFBpT1ZwZjdZdk5oT3ZJZHlFWHFpK3RRWnRic0x1QzQ3VXE5TDMvZzFuYnBiNjVIa3hCTm5tSVZIZ2ZaZzdMMURF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SStFTURPYUVKa3VNYjdCemdtc2tvRE1tYUtsRWplUE0xMjZVbmlvSnFSUjNVUVpqWTdlVHltT0VVdm52SmhQUEFlQXZxd0QvR1ZaWGNZYlFUa1ZvUjdpQUpocnc3Tm00bEswMkpkb0d0eEZKa2hhb1l3cUJTd2FvRllFSXBXWkt6K1huSDBpWUFEckhiUTBqZWoreFpmOWU4Q0RXbitnM29GUEI4K2l1MWcvblMvWnNTUzNUM3hZRGNTMGVTQTRpcERXSkIzYzUzdU45RGI0aTRObTV0Nm4vOTRPa0RFVCtEWGRKQUM4UmNnU1VGZGNFTFlJRlhZYmlhTkJBNmlVY3YyRm9LTWdncm11QUk1MC9wb2lWVnh5Mm5hdUpjY21jaFB4YmxTbE5xQWkzNHpsQzVIdHZVbjMrSXlmc0JaUitXSEkxTGczTFJ4UHF6dDI3TzQ0Yit3MlFLRStxR0VBTElWL09EM3o2RHJiMGxFTnNBcnZ1bjZ4MXQxQU5ZOWo3WlFRRG9LQnREUWhsY0dDTXQyL0Z1dkc0cERmeStTdEpjTWFnV3hEZ25jcHdMQmJobUxycWp0RVpLMFNYR3kydGVjelF3YmNCOUttdUd2SGw5VmdQVHZTTWgwQXM0K2k5OE9CME81bjJiVTYxRG1WdStMR3JYcUZNV20rdThuNDlEbUFZOVBtVVhWRklBeG0yUnVIc0F4N2RBRDMvWHpSZC9Fdm5qem9QV3pRMEJMQVdLZGpTTDhWbSsxZE9DRGJBdjJaUFVMNVM1Q2s4ajJmSXpxV1lzUTUxSXVQRm9MbXk5Q1pzYW9lYVh3VENURnpxNDZQYUxuUzVxS05lL0lJL3U3Z3U3RmJYclNvQ0tER3pDck9SRUpnQnhUd0IyTWZjbTVkbXpGV2xRTnRmU3BodFdzdkppdWQwZWxhM0ZGVlNYWWRnckZDZ2EyNG54ajQrQ1ZXSGJXaENLRTVhc3Mzb1JzdWgrYzJOOUgxQWVvQjdWazNVM1VhK2Yxaklhdmh2S3JOakp0WUtvNUdTSjJuMkNaK2hsVzRmd1U0SmMzeGFRaDRsTm5UU3JuKzcxTmszS042TFBSWmRMZW9xTEMzTEhPOXRpTFhJOWpPaGplMXFXT0ZScDZ4UUEwNHZRVHVjRnZUVkFZSXM1a2pETjJQYnVyMmJvV3JqV05VaFBBRWVXWGNSS2pyWGYwbmthODg3a3p6cklhRHc5MmQ1UG5WMHo0TzNCdDQ3K1B4a0xpSFpNNU1uMHhHeDlZSktReEhHUUdnc1hJNGE2NFZ6dE9GakxFSUVvVHZ1Ui9vR3Y0L3JZUzlKcFhVZDZHUGR6RVZFOHJ3S01TSW05NFd0N01OMGk1N0g0SVBKSkdvS3R4czllSHJRc3FLc0ZWL1dHdnJPZEZ0MmxxdlhiUXBmaWExamhZWXc3WFhuSXdSOTAvSUlLWFNPcnZVQ0VuSkduZ29EdG1UWHhnSFROdzZndm50OTAva294VjNXZ3VzM0JNSHFydkRyTUFOWWd6VEx0Tm56SFluOERKVUh6eEJ3OFROL1NlSlRQZ2xMNkwrUG1aSFBwc0M2MWhudTJUZVJmUnhzRGkyM3dydGZpdkp6U00xemxBU2hrQjVzZm9oYnB6Ym0xZlhFK2ZrNUlRM1ZhUENUNkpDQjM4bmNkdlNTTUpySk1pQVFDTHhoNk5jZmgzWGZ4VnBNbGZuTlcvR2pGVkh5cU5NQlhJSDFxektLWW9mOC8rYnh0TXU3V09CTkI2NnZjanYyL2hLR2xjTWlIOXRtOEZVZjBXUWN6cFJTSUE0Q1RoajhiYXUyeHZrYlpZWURqczI2VmVOc0x4b2p6ak14dmtMOTd6aGpaajRoNFdFMDNuVFJxa3dBRG12bkNMRDVIRmNmS0YxQ1lrOTI0K2JiTnNDNGlUTzYzNmI5L2RON1dRSm95UWNOMGRCWVZyU3ZENmNBNVNLb3EwSHQ3bUlJTUhNcWc4QWNZUDZnQzByQVMzZ2s4WGpmc01qb3BaZEdsVVU0VzFUbXhFRzdTdXdWeE1iQnRCcFRCMkRNRnpNMmJPNWRNL0dPSlA3MkZCdnRiakJiZ28xNmxsUlZRSStreURRVmZkbTNKNmduQVVaT2RvcW5IYlpsOWZXdDU0MzNhbVZ4OGhuVVdjYUFrTFE1SUl5Wm5vN3gyQWNmbEk1NmVWREJJUTBqWTVZVFRQTEx1R1A2bHlveWxCOWN4SGNuMzREV2VoZ0hPaCtjWFRRUndOeVUzUFBLS0x0TUs0bkZwS0RVV09vUHp3Smx4RjFXNjVVR0Y5TjhQWlA4NzFKYWJxTXdmSHBBdzNubjN3M1VFbXpsMkVyOGxjNHJMdk9hRllMOS90RCsxSi9abUJrd21qNTVtd1o4Sm5BVnI0MmMxWUFqQzRFL2V2NW0xRzdDV25BeUgvM0dBQ2dRMHBMUVltL1VWbjgrOUxtVVRIRnlwU2pvblkyR3UzZTAycGFXd2lVa2xUQ1hqaTcxQkJnQkNCSnQvVC8yZUNlblpVS0JPMFNMc1J6TUNvVGdmMzU0Y1hMRDRvcStoeW1PZlhzYnRPem1xYk5ISzMwbUJBOTgzeFdwTS8xL2JTYWpuVTFjSnphOW9wODZnbEpuWWR2NkgvL0RFem5ZazVUSFQybFlQUDZMb2k1UDFKWXNOaFZvcVkwQ1lETzI3L1htclNxTmZlMktoUjRHd3hUMC9nTDhYdjh2RU11NWxFUHZTaUU3S3dwQmwrWGI3K0pMRVFvTEdMZXZURXFHeG1jeHMrU0NYVVd2S0IvL3dkMFh2MkhrT1RKVEVFNTc0YnJ0Mm9MbVZqRC81QnhhYUM2ZktoUklKSGRtMXFNdUlQaW54TkRvOWtkVTZoMmtJbVNuaUlPclhqcG4yMWVmT2xFUkRDRkh1ZGdYbzh6RnBIQXpZSDlLVm5aSnpQcUJuelBKNEdpT1l3TlQ5bzRKY3N2L0pzZHE2KzNlUlNEMi9DM01mL2FOMXNoTk9tQVNGZmw0akVLRHhxV3VnWnRTcER6bFE1ZzM3TURhL0Q4WC9LZmxIQXpPVlNIeTVpNmxZNzB1V3NjQ0Uxa2sxODBCZ3h0S28reEdqT2tIZ1VEU2tVM0IxWk9pblBYUlFtVVlaNzhCcmJIZzZBczF2T20rSytZcTFaTW5zUDVORHp6SU9RMjRtUXFmeFVseXlEQnM5UmtHMHc2ejgxbk5WT1RBaElOSFdIS0sxN1NGOTZMY1VoWGtIK3pYUUhLU0VKa3BCTHdCaWNkMzk2M0Y3S213TVlNSXppTmpySVAvVFhMUmxLNGdKd3c5cDFaYVpUM0VsdDhVK1pBcmYwVEd1RmkxcXVlODVOOGtDbS9iMG5oRGsyYnAwUW8xSkQzSCtGV2EvQXBtNmFtZXViQ0U1M29kTEpGRkdIMy84MHpNT1RaNEFXRnE5aFpTeDgvQzRWQlNXM1NJaUlxYlhoUnpxVTVIYmIwUUFFMDhtRUVOcnpCOW02ZTRrWFpTYkViMUZSRERxN1lqZzVWZ3drMWFHMndlMDI4bkVUeEhJVlBQb0JKOXBMUFNMcmtLdktmOGZMcW91MkF4eFA4RjFZMU5NVG0rNEdoSHlVSThTMFprUU1pK3NVbkJDNGUxWGlDT2k3WSthN2ZKQkdVc2lMYThUUnhzTkVSQ0FMQWM1REdqMlZHZVMvSFpVUnJSWWp0TWo3b2dBS3padFJ5ZjBRRjM5WSt0bHJZMm0ya0JHMXZxWXV3aE5vRkpRQUJYdXcwVkl6TFZPVDJ6LzJzd09OQ3V5WThVSnpuVUJ5MHRzWGRRNjRMN3BCWk4yUFJHUDJKVlVBMExTOHJjWmdnYnY2dERrdnpqRzMxeXk1b0JvSG93c1N2dkYvbXNjei9CMkpGcERFQmVVMUR2dFlPSXNoMGFuem5nU1NGajFqKzY1MmNSK1U0TFhMUmdhNk82ZXN6cWt1emZFWGNNSzBWMHZ4N2NEZ2ZJQm5PamFhNlgrKzFlMWpSamlRRXR3T1VrSVRLbTFpdytsNDhlR0d4SDNsZGd1NENhS0JTOUpoUnFtUEMzZjJ6ZWZRd0JRdU95TkM1NVZ6RE44UXU5S0pBOVdTL1VEZnJOYTc5OEphM29SQ2psTVFTSHlkM3lJQnZHNjFBY1hzZzRvaktCNFVlTEVEdTA0b3BUN2JydGVBRmMrc3hYbmpQODZWQlNicmFmVUFPMUIvdFdsUWowRmxSMEpqN2p6em5lblJMdndEVXVoZnJuQ1NpNEw4MUgxbStBMFB0NFFwNlBkaHd6QmJQTXhwZ0U3aTFHSDFLQVQzTVJYSGNqZWhtbFduYkdsT0hDYy93K3hBNzkyMGRRdVpQR0F5SnNsZmloRXdobkIxOFJTbVduU1p5TUxVQ1lEZGh4VzV2U3FRL2hPWmtDS2toamdkVnVzNW93cVQ5SXNHeCtIcFhlWllwSndnWWlKRkpYcW5GSkhzNDRTUmxKV1dCQ1BGT3I5VHQrV1B1cG1rWXNIeHNWK1dmeXViQlppdXYxdUlQYnYvdWI1ZGF2UktiOD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bDZ2MUI4ZG02N2RNZnZpR3ZvR3RqNTRSN0k2RDFtTENTKzNpbG8wVnltY25naHlSVVlnNjlqWGp1MFA4d3RHOXhGVERZSUUyS3NvdVBzRERvS0JsZ1VUUExtS2dqMkx2TGlkWlU1ZmJKeVFyTkdHRG04Q1U2OEpJa3phYW9GSk55TWYxWjQ1MzJaQm82SXdJMmpTQnk4WW5YMlB5Snh5bWh0b0drQ3R4SGo4eUtYWHpabnN1YjBLdWZOUExMOWt3K3lld2FPUUY0L3VLdnBic3dRV1NURjRqUEw1M3pMRjM3bVdWZ3lCK2NLbDZ4dkdLYklRUnhKaEdnT0FOS3hYRFplUFBzZGE2TWJGMVJ5azRVbFhZUFVISm80TlY2RVZMV0RvSGRhak1aTG1pcTJCS0JieHZVMnZjV2FkZklVcG16VnBDTUxnZHFuc0VaNmlEckF6OWpYUGpvV3RmQnZvVFozZC9hTWR0VmtLRmRCODRLbSt5TGpmMUxtYTlUUnp0c1Q1ckNMSzg5ZksxeE11NVBsVUZDcWxGcncrVDQrMEsvVkRqcDJTQStHSWlvUUJ2NXV2aUdKYUd3SUV5WWUxNGVlR1BlSVFDOFRNclVoNFYzRHIvMFNJcG02NlBFQ0RPbVdrRSsrNFd2Tmo4VERaalhjQUJ0Vi9Vd2cwWk1QWHpGdHV3eEIwRGI1UHpHaEdRWUx3RjR2alhRcHpVQjlvSlRUWDhvQitDNTYzd2daWmMwTXNqYjZLMW9TL0o3ZWVWbUJETGVWelF6VUVlZE1pOFhQVVJiUndtNTFyK3BjZWlyd1VHUkVKRHdRN2tHdzZoa1BrS1RqVGVJRG9reXZwUGx0Qjl6ZFR0WnF2Qk1YaDQxQjBHNWswaUlSQ1pPVnMwTTRhN01Ga2JVUWNYN1daMVdYd3hzUGZvZDF5VVJoeUxUcEZHSjRFdmxiSEhmNW9NRk9OUUFQTzlQeVV4U0xYcFJqeWQ5MHJxQjAxRU4vcjZIRzZzWXQvSmlXRG8rUFgxNWFjeGhJbFpKSEtIRTdaQS9ScUpkZzF3SlZhQlNiVlVMQ1U0YVJrcnJLMC8xWE9abktrOVJHdmtkMjlsMlpsYWdZQXZNWDEycmxZL0hIbjM4UERiUTl5UHVTZHcvYVViNjRKK2p1T3JUdWNCK1Y0WkovM3NKMDZUSExIYW0yQ2lIVTlwUWJBYkRxV09XRU5UWEs0SVRjVW03MndmVXNwZy9pa0dBYkFjSDRwZEFzdGdxMkpOMi9Ia2pCVHc3cFFFcDF4SnA3eDhjVmpTZVg3SmxrbUFsZE1tbGxRcmNueDFtdTN4dFZrSnJEQjJMVHMrMmIvZ3V6WmJjOS8wUmUxQmszK3ZYc3NjWHJJcHliQmlmVHVQTjZCRG1uZEVWc3k4L3lvMThxdGN2ZGFsSU1oeGpzU2U5WUpkeUYvOUxWMzI0QTZEeTcveHVMQXZyak41ZWhpcGEwdjhxMklmYVpMeEcranMrS2dUYXBnNnpHRVUyYXNiaXVkOGc3NVltNlhnbjlnRkNsa2FyK3lVQm1raEZWR1AvdlZIQXJIbyszdW03SjR3cGQzQVM4WWlhcWFGV0toVGo0Tk82Ym95aHRQN3l3YmZtaVo5enJCMDUwUWVZTFVGK3VOQ0dWU1pjaE1ZRUtDZHFGS0xhTXpZTXFyN1BVRVdLbnNJQThPcGZYTTN2ZnAxeTRFUkFzUm1HS0xHaDdkZnIzVFpuZVlWQTdnVW5oRXFuekJpTktWSkpwWktJeGF5N0hQZmRlL3lOTVh3SXZ6aXNKelBONHBPaW45ajdTZEFxS1d2QmRTeDFmZ24xek1RQ3ByQmg0QkhKbXlKT1I2ZDY0U3RjQVdqc3ZDU3ZUVERCa0JoREovRFpUeWNZUTM1TE1TUkxteDR4eWFxbHpjWDFYN1o2a3RnQjl1YS9Zc0ZOenFlYWpHY3hPWkpycVNCWjc4cWQrVDJHdmxHMmdZL3BhZDFWSUR4VGFtZkxKcEU0ZE5xRTkvUm1JN1R3S3Q2aGdRWmxodDV1WVFoUllIL3BWN1IxenVJZ284M1lMOWM1dC82Z0UxUzA4U0dWVk5LK3BUT3J6bFJhTnFRSVBualg0NkpsWGFqTGVtR1lPU1hhNVV5TXJ4NFRKNGpqYmxYTDl5bWthcjg1VVpGNlJTSEg1alhWOERIYXJmZW9obGxVaWxzNmM2K2VnMVRyYmRKaEhEdXcreGpTT2NTTHVlbHVuZmI2RFIweVMwWjQxVkVHdFh4VVJwaVByVG9heGZjbld0Rlp5ZFh3SUhERDE1blJzdHYzbEJ3aTVpK2haeXFoV2VrK2RXZzlIb1doSjBqeXF5QWZWWlUvQTk5ZG5NdzZOZlpnK1c1QzRTOGk0K2RXQ0gzQmE2ZXY1YkNCNnQ0ZzI0RHBYb29Bamkxc1FyVitSbWthbXUxV0pSQVRNbktrSlhUQmJMN29zVVVEMXRKb0tmSUZIZXFOSEJ3djhRNmk1L05QTWFKYVpNVnowbkk4NmNPclNZNHAyZGRTeWduZVJPUXZtby9HYmJoc29sVXVzZlcvYnNWRCtwVk1TbUNFdUF1UkEyNlY2WmZEM25BTmIyeXVYRURaR3VjRlNLTjd5bGlqWlJNdG9Mb2ZlUkhqbmNRcFQ0d2VXWDV0bGdYakFxK2ZzR1lLWXU1aEQ0dm5RaUgxSmdaT0p2S0VzcGhlOWg2MzRsd3hwbVV0ODROZjJrSUVTRCtEWFNaZHp1b1locWl4TURCQVhmdkE0L2RJKzcvRmt5RHlPUGhrQlF2WkRDb2U2OC9hR2lHS3dTTXVMak9XM2YwWUl0My9vMWp0cVprK0NrL1ZaNXpYRjd2ZmJPa3lvY09TRUg0SllNc21laXNOS2xKRTlia2pFdThGYXdtaTk3cFNYdzFJNnJvQmNQc1FLdDRla25sVGxoek9hNEppcnNjRE9sUTBYbGtUYmJlT2FpUDA5dWJRUXVRNEpBanZVd2hIT01XSExmYzIzazAwYU0wL2ZBQllCcERUN1BkdVJXRTI2TWV4RFhmVWkrM2Rqd29YVW5KY0tVSGVBUW5NSjU5S0FBUXFVUmVMVC9JTG9aUkI4NFpGdC9XaFYrMDIvbHRlclUxYkRFKzZNWTJzeHNXUVdMRlJ4U2tadSszQ09NNFB3T2NmMis0WElxNzZlcm4rbG5CejJFWWpNbDg5Ym9qeFhCMDM0RmlKZ0QrbG5wWTU2Sk5EUHRBMlM4dUFFVXU0ZEhneXRwTFdtV25PSm1nMDBLUDJiSjQ3UjZYRDlCdGVjUTMvZW9EdzBqNU1UVUVHS29XYjdTR09wRVJibk5hNDhLZXRiWkJtd0Z0VnE3b1hNOFRCSmhHSy9tcjBDUkRVQk9rcVB1YUhka09adzdvTmIwTnVTOVMrQ3llN3MvdEt3ay92ODR0TUQ0cWY2UUZFYXBPSFZkT3pDZEh3bkVRbWNPMWZYSllURzR6aTJicXRaVjc2azNCRCsvTFR1aXlQdnorN1F0UlpvRnlLYUpCRjBha09SeTlLZXhiRFp5eldqcmlabjkxVlV0Z3FGZUNNTjR6RGF2Wm93RmI3bXQ3L1BWM3lVdkhIT3RIR0J3bjkyYktiUFMxSVJoMzZRRXFEb1NUTDQ1NUE1M2l0TzFPRkEyZ2RWcTZrZzBXMFdzOVlMZWRTZFVGK1hVWTdnUmlqRll4Rit4NG1vZVE5MnB4L1FoMTVlc0x0Z2E5TFlDemkzYysyYmhwM3FySGc3Yi9UTmtiaDdKbG5ROXNuczk3YkVzSnJVVXY2UnNUQ0txMURPR0lLSUtyMGRqYjJycU0zY3pkSGgvRksrZC9oK0RiZk0vb3FGRkpBbnNoWHlKL01idG1FSkhvV2ZUa01kaVFVS3FhSFRhR3drbUk1MWtjVVFYNGdsYldMWUtYSUFpdTBIK1FocmE3ZHlQWnNzMmpTTGQ5VHlBQjcwUFc5eGxqMXorUFJIUDBGcUR6M25hcTdjOVM3NG9UUEV0ZUwzNGhDK2JoN3oveXRFSG9vSUZ0KytMcHpIV1poaXpIQ1BJMEoxdnhvZVgxdjU4NFZrMHc4MG1BMTMxYjBYbExTZEFhTWZoSXJTZHMxU01ZZXljM2x3LzRPNW5uY21UZDh5b2ZRZFlCL3V5VHYzOVN1bFc2aFhoaFFzRU03L3B6RnIwdXdZeDdvYWZkWEtOTC91L3M5OENLOGVObmhFRU5hZFlnWFFiMytld0xvZkkxVXp4em9oYlVNVUU3UGhhYjZMdW94b0p5NjJ1ZlY4MmJIYmhncit2dWxKY01WKy9Lc0tZc1VoOVpuN0R5TkFURHRMUXU0Tko3MlVwMnV0ZjgzMjNnTldyMWp2V2xHcUFaMjhwckxJdUdFSUo4ci9oQlVOWHdVQ0FaZVZWdS82bkp2VUg1eVViK3RJVzRTRWI3VTVXYUtucVpSUlpOeW5sRkdxaTJXNEFxd2VOeUcvWFRIWG01bmZvdVFIZ0x5OEhJNHAzNjRDV1VpTlNaSC9tbDZoeDNxcWducmRwWkQ4UjRML1poN1BqND0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! Master EN V3.potx" id="{A862B5BB-D278-4138-B1BE-96841DFE558A}" vid="{D3F05F18-E8EB-4E31-B180-6743A9CFE4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3ED25F-1C03-407A-ABF7-1EE1CD23948C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47eff0bb-008a-4c79-bfee-b5d8596475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bc24777f-78b6-4f3c-a73a-d5fa08e4d537"/>
    <ds:schemaRef ds:uri="c9077d15-72ed-4fec-bcfe-3472729e9195"/>
    <ds:schemaRef ds:uri="5319aa8d-3f69-4e81-ac99-b3fa99fcdcb5"/>
    <ds:schemaRef ds:uri="c49287e1-5f91-4cd8-b7b2-d60eb1ae3add"/>
  </ds:schemaRefs>
</ds:datastoreItem>
</file>

<file path=customXml/itemProps2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BE0709-55BD-4B8C-85A5-6050207CC0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248</Words>
  <Application>Microsoft Macintosh PowerPoint</Application>
  <PresentationFormat>Breitbild</PresentationFormat>
  <Paragraphs>137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Source Sans Pro</vt:lpstr>
      <vt:lpstr>Source Sans Pro SemiBold</vt:lpstr>
      <vt:lpstr>Benutzerdefiniertes Design</vt:lpstr>
      <vt:lpstr>Student Numbers 2025</vt:lpstr>
      <vt:lpstr>Student Numbers 2025</vt:lpstr>
      <vt:lpstr>Student Numbers 2025</vt:lpstr>
      <vt:lpstr>Development of Student Numbers</vt:lpstr>
      <vt:lpstr>Origin &amp; Mobility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Thomann</dc:creator>
  <dc:description/>
  <cp:lastModifiedBy>Ren Schnüriger</cp:lastModifiedBy>
  <cp:revision>12</cp:revision>
  <dcterms:created xsi:type="dcterms:W3CDTF">2025-10-28T09:47:13Z</dcterms:created>
  <dcterms:modified xsi:type="dcterms:W3CDTF">2026-03-25T10:06:44Z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