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9"/>
  </p:notesMasterIdLst>
  <p:handoutMasterIdLst>
    <p:handoutMasterId r:id="rId10"/>
  </p:handoutMasterIdLst>
  <p:sldIdLst>
    <p:sldId id="350" r:id="rId5"/>
    <p:sldId id="351" r:id="rId6"/>
    <p:sldId id="355" r:id="rId7"/>
    <p:sldId id="356" r:id="rId8"/>
  </p:sldIdLst>
  <p:sldSz cx="12192000" cy="6858000"/>
  <p:notesSz cx="6858000" cy="9144000"/>
  <p:custDataLst>
    <p:tags r:id="rId11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50"/>
            <p14:sldId id="351"/>
            <p14:sldId id="355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1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05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-5.8789882424260476E-2"/>
                  <c:y val="7.675987255406890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layout>
                <c:manualLayout>
                  <c:x val="-4.6860959141307376E-17"/>
                  <c:y val="9.53683265065704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1,100 M  Staff Costs</c:v>
                </c:pt>
                <c:pt idx="1">
                  <c:v>      629 M  Other Operating Expenses</c:v>
                </c:pt>
                <c:pt idx="2">
                  <c:v>           2 M  Finance Expense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1100</c:v>
                </c:pt>
                <c:pt idx="1">
                  <c:v>629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1"/>
          <c:h val="0.131807562211944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Tabelle1!$A$2:$A$6</c:f>
              <c:strCache>
                <c:ptCount val="5"/>
                <c:pt idx="0">
                  <c:v>  789 M  Canton Zurich</c:v>
                </c:pt>
                <c:pt idx="1">
                  <c:v>  313 M  Other Basic Financing and Operational Funds</c:v>
                </c:pt>
                <c:pt idx="2">
                  <c:v>  360 M  Third-party Project Funding</c:v>
                </c:pt>
                <c:pt idx="3">
                  <c:v>  253 M  Services and Other Operational Income</c:v>
                </c:pt>
                <c:pt idx="4">
                  <c:v>    17 M  Financial Yield</c:v>
                </c:pt>
              </c:strCache>
            </c:strRef>
          </c:cat>
          <c:val>
            <c:numRef>
              <c:f>Tabelle1!$B$2:$B$6</c:f>
              <c:numCache>
                <c:formatCode>General</c:formatCode>
                <c:ptCount val="5"/>
                <c:pt idx="0">
                  <c:v>789</c:v>
                </c:pt>
                <c:pt idx="1">
                  <c:v>313</c:v>
                </c:pt>
                <c:pt idx="2">
                  <c:v>360</c:v>
                </c:pt>
                <c:pt idx="3">
                  <c:v>253</c:v>
                </c:pt>
                <c:pt idx="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1"/>
          <c:h val="0.210893491510076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527752706264401E-2"/>
          <c:y val="3.4048978995747194E-2"/>
          <c:w val="0.45869274272866156"/>
          <c:h val="0.876341278320026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Tabelle1!$A$5</c:f>
              <c:strCache>
                <c:ptCount val="1"/>
                <c:pt idx="0">
                  <c:v>  Other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Tabelle1!$B$5:$F$5</c:f>
              <c:numCache>
                <c:formatCode>General</c:formatCode>
                <c:ptCount val="5"/>
                <c:pt idx="0">
                  <c:v>0.3</c:v>
                </c:pt>
                <c:pt idx="1">
                  <c:v>0.4</c:v>
                </c:pt>
                <c:pt idx="2">
                  <c:v>0.1</c:v>
                </c:pt>
                <c:pt idx="3">
                  <c:v>0.2</c:v>
                </c:pt>
                <c:pt idx="4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8C-2143-8586-66AE2C821C95}"/>
            </c:ext>
          </c:extLst>
        </c:ser>
        <c:ser>
          <c:idx val="1"/>
          <c:order val="1"/>
          <c:tx>
            <c:strRef>
              <c:f>Tabelle1!$A$4</c:f>
              <c:strCache>
                <c:ptCount val="1"/>
                <c:pt idx="0">
                  <c:v>  EU and International Research Programs*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29</c:v>
                </c:pt>
                <c:pt idx="1">
                  <c:v>33</c:v>
                </c:pt>
                <c:pt idx="2">
                  <c:v>26</c:v>
                </c:pt>
                <c:pt idx="3">
                  <c:v>25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8C-2143-8586-66AE2C821C95}"/>
            </c:ext>
          </c:extLst>
        </c:ser>
        <c:ser>
          <c:idx val="2"/>
          <c:order val="2"/>
          <c:tx>
            <c:strRef>
              <c:f>Tabelle1!$A$3</c:f>
              <c:strCache>
                <c:ptCount val="1"/>
                <c:pt idx="0">
                  <c:v>  Private Sector and Individuals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124</c:v>
                </c:pt>
                <c:pt idx="1">
                  <c:v>132</c:v>
                </c:pt>
                <c:pt idx="2">
                  <c:v>119</c:v>
                </c:pt>
                <c:pt idx="3">
                  <c:v>125</c:v>
                </c:pt>
                <c:pt idx="4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8C-2143-8586-66AE2C821C95}"/>
            </c:ext>
          </c:extLst>
        </c:ser>
        <c:ser>
          <c:idx val="3"/>
          <c:order val="3"/>
          <c:tx>
            <c:strRef>
              <c:f>Tabelle1!$A$2</c:f>
              <c:strCache>
                <c:ptCount val="1"/>
                <c:pt idx="0">
                  <c:v>  Federal Organizations in Switzerland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191</c:v>
                </c:pt>
                <c:pt idx="1">
                  <c:v>201</c:v>
                </c:pt>
                <c:pt idx="2">
                  <c:v>199</c:v>
                </c:pt>
                <c:pt idx="3">
                  <c:v>212</c:v>
                </c:pt>
                <c:pt idx="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8C-2143-8586-66AE2C821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100"/>
        <c:axId val="1304523360"/>
        <c:axId val="1304534880"/>
      </c:barChart>
      <c:lineChart>
        <c:grouping val="standard"/>
        <c:varyColors val="0"/>
        <c:ser>
          <c:idx val="4"/>
          <c:order val="4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C8C-2143-8586-66AE2C821C95}"/>
                </c:ext>
              </c:extLst>
            </c:dLbl>
            <c:dLbl>
              <c:idx val="1"/>
              <c:layout>
                <c:manualLayout>
                  <c:x val="-7.8836403052808299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C8C-2143-8586-66AE2C821C95}"/>
                </c:ext>
              </c:extLst>
            </c:dLbl>
            <c:dLbl>
              <c:idx val="2"/>
              <c:layout>
                <c:manualLayout>
                  <c:x val="-7.615398035621733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C8C-2143-8586-66AE2C821C95}"/>
                </c:ext>
              </c:extLst>
            </c:dLbl>
            <c:dLbl>
              <c:idx val="3"/>
              <c:layout>
                <c:manualLayout>
                  <c:x val="-8.2860037097694683E-2"/>
                  <c:y val="-3.0606148751184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C8C-2143-8586-66AE2C821C95}"/>
                </c:ext>
              </c:extLst>
            </c:dLbl>
            <c:dLbl>
              <c:idx val="4"/>
              <c:layout>
                <c:manualLayout>
                  <c:x val="-7.6153980356217385E-2"/>
                  <c:y val="-3.978799337654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C8C-2143-8586-66AE2C821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0C8C-2143-8586-66AE2C821C95}"/>
            </c:ext>
          </c:extLst>
        </c:ser>
        <c:ser>
          <c:idx val="5"/>
          <c:order val="5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C8C-2143-8586-66AE2C821C95}"/>
                </c:ext>
              </c:extLst>
            </c:dLbl>
            <c:dLbl>
              <c:idx val="1"/>
              <c:layout>
                <c:manualLayout>
                  <c:x val="-7.8836403052808299E-2"/>
                  <c:y val="-3.9787993376540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C8C-2143-8586-66AE2C821C95}"/>
                </c:ext>
              </c:extLst>
            </c:dLbl>
            <c:dLbl>
              <c:idx val="2"/>
              <c:layout>
                <c:manualLayout>
                  <c:x val="-8.0177614401103769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C8C-2143-8586-66AE2C821C95}"/>
                </c:ext>
              </c:extLst>
            </c:dLbl>
            <c:dLbl>
              <c:idx val="3"/>
              <c:layout>
                <c:manualLayout>
                  <c:x val="-7.8836403052808243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C8C-2143-8586-66AE2C821C95}"/>
                </c:ext>
              </c:extLst>
            </c:dLbl>
            <c:dLbl>
              <c:idx val="4"/>
              <c:layout>
                <c:manualLayout>
                  <c:x val="-7.6153980356217385E-2"/>
                  <c:y val="-3.36667636263032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0C8C-2143-8586-66AE2C821C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0C8C-2143-8586-66AE2C821C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4540160"/>
        <c:axId val="1304530080"/>
      </c:lineChart>
      <c:catAx>
        <c:axId val="130452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34880"/>
        <c:crosses val="autoZero"/>
        <c:auto val="1"/>
        <c:lblAlgn val="ctr"/>
        <c:lblOffset val="100"/>
        <c:noMultiLvlLbl val="0"/>
      </c:catAx>
      <c:valAx>
        <c:axId val="1304534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23360"/>
        <c:crosses val="autoZero"/>
        <c:crossBetween val="between"/>
      </c:valAx>
      <c:valAx>
        <c:axId val="13045300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40160"/>
        <c:crosses val="max"/>
        <c:crossBetween val="between"/>
      </c:valAx>
      <c:catAx>
        <c:axId val="1304540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045300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51366530003630495"/>
          <c:y val="0.32475778705364305"/>
          <c:w val="0.37675495061130593"/>
          <c:h val="0.215628819020108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165334804069388E-2"/>
          <c:y val="9.5638183059025175E-2"/>
          <c:w val="0.80039089572058131"/>
          <c:h val="0.61318715909872445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Tabelle1!$A$4</c:f>
              <c:strCache>
                <c:ptCount val="1"/>
                <c:pt idx="0">
                  <c:v>   With external dedication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7.3342049296109962E-2"/>
                  <c:y val="-1.8196831745326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E5-E24B-A4D5-D27CABA97EEE}"/>
                </c:ext>
              </c:extLst>
            </c:dLbl>
            <c:dLbl>
              <c:idx val="1"/>
              <c:layout>
                <c:manualLayout>
                  <c:x val="-7.6871419048677128E-2"/>
                  <c:y val="-1.539731916912240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E5-E24B-A4D5-D27CABA97EEE}"/>
                </c:ext>
              </c:extLst>
            </c:dLbl>
            <c:dLbl>
              <c:idx val="2"/>
              <c:layout>
                <c:manualLayout>
                  <c:x val="-7.8048040958412099E-2"/>
                  <c:y val="-1.819683174532635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E5-E24B-A4D5-D27CABA97EEE}"/>
                </c:ext>
              </c:extLst>
            </c:dLbl>
            <c:dLbl>
              <c:idx val="3"/>
              <c:layout>
                <c:manualLayout>
                  <c:x val="-8.3170322345136258E-2"/>
                  <c:y val="-1.81966113112653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E5-E24B-A4D5-D27CABA97EEE}"/>
                </c:ext>
              </c:extLst>
            </c:dLbl>
            <c:dLbl>
              <c:idx val="4"/>
              <c:layout>
                <c:manualLayout>
                  <c:x val="-8.0944048544870681E-2"/>
                  <c:y val="-1.6796855023163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square" lIns="38100" tIns="19050" rIns="38100" bIns="19050" anchor="ctr" anchorCtr="0">
                  <a:spAutoFit/>
                </a:bodyPr>
                <a:lstStyle/>
                <a:p>
                  <a:pPr algn="r"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.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.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accent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Tabelle1!$B$4:$F$4</c:f>
              <c:numCache>
                <c:formatCode>General</c:formatCode>
                <c:ptCount val="5"/>
                <c:pt idx="0">
                  <c:v>1.5</c:v>
                </c:pt>
                <c:pt idx="1">
                  <c:v>1.8</c:v>
                </c:pt>
                <c:pt idx="2">
                  <c:v>1.5</c:v>
                </c:pt>
                <c:pt idx="3">
                  <c:v>1.4</c:v>
                </c:pt>
                <c:pt idx="4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E5-E24B-A4D5-D27CABA97EEE}"/>
            </c:ext>
          </c:extLst>
        </c:ser>
        <c:ser>
          <c:idx val="2"/>
          <c:order val="1"/>
          <c:tx>
            <c:strRef>
              <c:f>Tabelle1!$A$3</c:f>
              <c:strCache>
                <c:ptCount val="1"/>
                <c:pt idx="0">
                  <c:v>   With internal dedication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Tabelle1!$B$3:$F$3</c:f>
              <c:numCache>
                <c:formatCode>General</c:formatCode>
                <c:ptCount val="5"/>
                <c:pt idx="0">
                  <c:v>23</c:v>
                </c:pt>
                <c:pt idx="1">
                  <c:v>26.2</c:v>
                </c:pt>
                <c:pt idx="2">
                  <c:v>33.700000000000003</c:v>
                </c:pt>
                <c:pt idx="3">
                  <c:v>28.6</c:v>
                </c:pt>
                <c:pt idx="4">
                  <c:v>33.4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E5-E24B-A4D5-D27CABA97EEE}"/>
            </c:ext>
          </c:extLst>
        </c:ser>
        <c:ser>
          <c:idx val="3"/>
          <c:order val="2"/>
          <c:tx>
            <c:strRef>
              <c:f>Tabelle1!$A$2</c:f>
              <c:strCache>
                <c:ptCount val="1"/>
                <c:pt idx="0">
                  <c:v>   Without dedication</c:v>
                </c:pt>
              </c:strCache>
            </c:strRef>
          </c:tx>
          <c:spPr>
            <a:solidFill>
              <a:schemeClr val="accent2"/>
            </a:solidFill>
            <a:ln w="12700"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,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Tabelle1!$B$2:$F$2</c:f>
              <c:numCache>
                <c:formatCode>General</c:formatCode>
                <c:ptCount val="5"/>
                <c:pt idx="0">
                  <c:v>18.100000000000001</c:v>
                </c:pt>
                <c:pt idx="1">
                  <c:v>14.4</c:v>
                </c:pt>
                <c:pt idx="2">
                  <c:v>3.7</c:v>
                </c:pt>
                <c:pt idx="3">
                  <c:v>10</c:v>
                </c:pt>
                <c:pt idx="4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E5-E24B-A4D5-D27CABA97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7"/>
        <c:overlap val="100"/>
        <c:axId val="1304523360"/>
        <c:axId val="1304534880"/>
      </c:barChart>
      <c:lineChart>
        <c:grouping val="standard"/>
        <c:varyColors val="0"/>
        <c:ser>
          <c:idx val="4"/>
          <c:order val="3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9050" cap="rnd">
              <a:solidFill>
                <a:schemeClr val="accent1"/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BE5-E24B-A4D5-D27CABA97EEE}"/>
                </c:ext>
              </c:extLst>
            </c:dLbl>
            <c:dLbl>
              <c:idx val="1"/>
              <c:layout>
                <c:manualLayout>
                  <c:x val="-7.8836403052808299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BE5-E24B-A4D5-D27CABA97EEE}"/>
                </c:ext>
              </c:extLst>
            </c:dLbl>
            <c:dLbl>
              <c:idx val="2"/>
              <c:layout>
                <c:manualLayout>
                  <c:x val="-7.615398035621733E-2"/>
                  <c:y val="-4.2848608251658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BE5-E24B-A4D5-D27CABA97EEE}"/>
                </c:ext>
              </c:extLst>
            </c:dLbl>
            <c:dLbl>
              <c:idx val="3"/>
              <c:layout>
                <c:manualLayout>
                  <c:x val="-8.2860037097694683E-2"/>
                  <c:y val="-3.06061487511847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BE5-E24B-A4D5-D27CABA97EEE}"/>
                </c:ext>
              </c:extLst>
            </c:dLbl>
            <c:dLbl>
              <c:idx val="4"/>
              <c:layout>
                <c:manualLayout>
                  <c:x val="-7.6153980356217385E-2"/>
                  <c:y val="-3.9787993376540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BE5-E24B-A4D5-D27CABA97EEE}"/>
            </c:ext>
          </c:extLst>
        </c:ser>
        <c:ser>
          <c:idx val="5"/>
          <c:order val="4"/>
          <c:tx>
            <c:strRef>
              <c:f>Tabelle1!#REF!</c:f>
              <c:strCache>
                <c:ptCount val="1"/>
                <c:pt idx="0">
                  <c:v>#REF!</c:v>
                </c:pt>
              </c:strCache>
            </c:strRef>
          </c:tx>
          <c:spPr>
            <a:ln w="127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BE5-E24B-A4D5-D27CABA97EEE}"/>
                </c:ext>
              </c:extLst>
            </c:dLbl>
            <c:dLbl>
              <c:idx val="1"/>
              <c:layout>
                <c:manualLayout>
                  <c:x val="-7.8836403052808299E-2"/>
                  <c:y val="-3.97879933765402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BE5-E24B-A4D5-D27CABA97EEE}"/>
                </c:ext>
              </c:extLst>
            </c:dLbl>
            <c:dLbl>
              <c:idx val="2"/>
              <c:layout>
                <c:manualLayout>
                  <c:x val="-8.0177614401103769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BE5-E24B-A4D5-D27CABA97EEE}"/>
                </c:ext>
              </c:extLst>
            </c:dLbl>
            <c:dLbl>
              <c:idx val="3"/>
              <c:layout>
                <c:manualLayout>
                  <c:x val="-7.8836403052808243E-2"/>
                  <c:y val="-3.67273785014217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BE5-E24B-A4D5-D27CABA97EEE}"/>
                </c:ext>
              </c:extLst>
            </c:dLbl>
            <c:dLbl>
              <c:idx val="4"/>
              <c:layout>
                <c:manualLayout>
                  <c:x val="-7.6153980356217385E-2"/>
                  <c:y val="-3.36667636263032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BE5-E24B-A4D5-D27CABA97EE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Tabelle1!$B$1:$F$1</c:f>
              <c:strCach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strCache>
            </c:strRef>
          </c:cat>
          <c:val>
            <c:numRef>
              <c:f>Tabelle1!#REF!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4BE5-E24B-A4D5-D27CABA97E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4540160"/>
        <c:axId val="1304530080"/>
      </c:lineChart>
      <c:catAx>
        <c:axId val="130452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400" b="1" i="0" u="none" strike="noStrik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34880"/>
        <c:crosses val="autoZero"/>
        <c:auto val="1"/>
        <c:lblAlgn val="ctr"/>
        <c:lblOffset val="100"/>
        <c:noMultiLvlLbl val="0"/>
      </c:catAx>
      <c:valAx>
        <c:axId val="1304534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23360"/>
        <c:crosses val="autoZero"/>
        <c:crossBetween val="between"/>
      </c:valAx>
      <c:valAx>
        <c:axId val="1304530080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04540160"/>
        <c:crosses val="max"/>
        <c:crossBetween val="between"/>
      </c:valAx>
      <c:catAx>
        <c:axId val="1304540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045300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egendEntry>
        <c:idx val="4"/>
        <c:delete val="1"/>
      </c:legendEntry>
      <c:layout>
        <c:manualLayout>
          <c:xMode val="edge"/>
          <c:yMode val="edge"/>
          <c:x val="7.1899789127548699E-2"/>
          <c:y val="0.84205414565930059"/>
          <c:w val="0.44999927256759831"/>
          <c:h val="0.15794585434069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 anchor="t" anchorCtr="0"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395883091598006E-2"/>
          <c:y val="0.11370186619349422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C65-F647-8B5B-0B851256EA4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C65-F647-8B5B-0B851256EA44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C65-F647-8B5B-0B851256EA44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C65-F647-8B5B-0B851256EA44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C65-F647-8B5B-0B851256EA44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FC65-F647-8B5B-0B851256EA4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FC65-F647-8B5B-0B851256EA44}"/>
              </c:ext>
            </c:extLst>
          </c:dPt>
          <c:dLbls>
            <c:dLbl>
              <c:idx val="0"/>
              <c:layout>
                <c:manualLayout>
                  <c:x val="5.1121636890661282E-3"/>
                  <c:y val="1.39563404643761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FC65-F647-8B5B-0B851256EA4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FC65-F647-8B5B-0B851256EA44}"/>
                </c:ext>
              </c:extLst>
            </c:dLbl>
            <c:dLbl>
              <c:idx val="2"/>
              <c:layout>
                <c:manualLayout>
                  <c:x val="-5.7585107105687899E-2"/>
                  <c:y val="5.117324836937927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FC65-F647-8B5B-0B851256EA4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FC65-F647-8B5B-0B851256EA44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FC65-F647-8B5B-0B851256EA4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FC65-F647-8B5B-0B851256EA44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FC65-F647-8B5B-0B851256EA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44 M  Reserves University funds</c:v>
                </c:pt>
                <c:pt idx="1">
                  <c:v>   60 M  Reserves for externally funded projects</c:v>
                </c:pt>
                <c:pt idx="2">
                  <c:v>   34 M  Legacies in equity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44</c:v>
                </c:pt>
                <c:pt idx="1">
                  <c:v>60</c:v>
                </c:pt>
                <c:pt idx="2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FC65-F647-8B5B-0B851256E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8399483479267651E-2"/>
          <c:y val="0.73757592652151593"/>
          <c:w val="0.9437185910948086"/>
          <c:h val="0.120177278491630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-2.5560818445330641E-3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layout>
                <c:manualLayout>
                  <c:x val="-4.6860959141307376E-17"/>
                  <c:y val="9.53683265065704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Tabelle1!$A$2:$A$3</c:f>
              <c:strCache>
                <c:ptCount val="2"/>
                <c:pt idx="0">
                  <c:v>   26 M  Ongoing projects</c:v>
                </c:pt>
                <c:pt idx="1">
                  <c:v>   33 M  Completed projects</c:v>
                </c:pt>
              </c:strCache>
            </c:strRef>
          </c:cat>
          <c:val>
            <c:numRef>
              <c:f>Tabelle1!$B$2:$B$3</c:f>
              <c:numCache>
                <c:formatCode>General</c:formatCode>
                <c:ptCount val="2"/>
                <c:pt idx="0">
                  <c:v>26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69071409681149909"/>
          <c:h val="9.22645975628786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80705647072977515"/>
          <c:h val="0.5799158004089464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C2-B546-B8CB-F376C0F5981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C2-B546-B8CB-F376C0F59813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C2-B546-B8CB-F376C0F59813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C2-B546-B8CB-F376C0F59813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0C2-B546-B8CB-F376C0F59813}"/>
              </c:ext>
            </c:extLst>
          </c:dPt>
          <c:dPt>
            <c:idx val="5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0C2-B546-B8CB-F376C0F5981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0C2-B546-B8CB-F376C0F59813}"/>
              </c:ext>
            </c:extLst>
          </c:dPt>
          <c:dLbls>
            <c:dLbl>
              <c:idx val="0"/>
              <c:layout>
                <c:manualLayout>
                  <c:x val="7.6682455335991924E-3"/>
                  <c:y val="6.97817023218804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A0C2-B546-B8CB-F376C0F5981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A0C2-B546-B8CB-F376C0F5981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A0C2-B546-B8CB-F376C0F5981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A0C2-B546-B8CB-F376C0F59813}"/>
                </c:ext>
              </c:extLst>
            </c:dLbl>
            <c:dLbl>
              <c:idx val="4"/>
              <c:layout>
                <c:manualLayout>
                  <c:x val="3.2370215614168241E-3"/>
                  <c:y val="7.9085929298131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A0C2-B546-B8CB-F376C0F5981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A0C2-B546-B8CB-F376C0F5981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A0C2-B546-B8CB-F376C0F5981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   9 M  Without dedication</c:v>
                </c:pt>
                <c:pt idx="1">
                  <c:v>   33 M  With internal dedication</c:v>
                </c:pt>
                <c:pt idx="2">
                  <c:v>      2 M  With external dedication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9.1</c:v>
                </c:pt>
                <c:pt idx="1">
                  <c:v>33.4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0C2-B546-B8CB-F376C0F598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73292381303339049"/>
          <c:w val="0.78273304321468951"/>
          <c:h val="0.1318075622119444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2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10784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3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09470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Universitätseinh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D8FCB81-0C63-45CD-9D94-A78981A95B77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526C9F-D78C-A1C8-B22D-122736EC2F5E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EBEE38-90C0-68F8-53F6-37ACBFF105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E4EF42-AEC6-FF79-D9A9-36E82122A7E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D8423471-DF7D-4CBA-21AB-7854A155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9707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B5FB68F-A8A5-CA17-37F5-32A7975926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32917" cy="846000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en-GB" noProof="0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noProof="0" dirty="0"/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Insert title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5A04CBAD-2C4F-A402-4949-1283FB197368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F1680C-B693-399A-6FDC-7FE19D36337B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Contact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1961357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389084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0BB376B-B782-D432-52A9-81BA6B84DB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2B4FB45-A14D-E8AA-2FF4-BE2F3CD5F2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21349" cy="625944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Insert title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4" y="6424761"/>
            <a:ext cx="1062000" cy="30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noProof="1">
                <a:latin typeface="Source Sans Pro SemiBold" panose="020B0603030403020204" pitchFamily="34" charset="0"/>
              </a:rPr>
              <a:t>University of Zurich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4184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5228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Organizational Unit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8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8" r:id="rId2"/>
    <p:sldLayoutId id="2147483667" r:id="rId3"/>
    <p:sldLayoutId id="2147483683" r:id="rId4"/>
    <p:sldLayoutId id="2147483698" r:id="rId5"/>
    <p:sldLayoutId id="2147483695" r:id="rId6"/>
    <p:sldLayoutId id="2147483659" r:id="rId7"/>
    <p:sldLayoutId id="2147483669" r:id="rId8"/>
    <p:sldLayoutId id="2147483661" r:id="rId9"/>
    <p:sldLayoutId id="2147483674" r:id="rId10"/>
    <p:sldLayoutId id="2147483699" r:id="rId11"/>
    <p:sldLayoutId id="2147483675" r:id="rId12"/>
    <p:sldLayoutId id="2147483697" r:id="rId13"/>
    <p:sldLayoutId id="2147483671" r:id="rId14"/>
    <p:sldLayoutId id="2147483682" r:id="rId15"/>
    <p:sldLayoutId id="2147483684" r:id="rId16"/>
    <p:sldLayoutId id="2147483677" r:id="rId17"/>
    <p:sldLayoutId id="2147483672" r:id="rId18"/>
    <p:sldLayoutId id="2147483679" r:id="rId19"/>
    <p:sldLayoutId id="2147483685" r:id="rId20"/>
    <p:sldLayoutId id="2147483680" r:id="rId21"/>
    <p:sldLayoutId id="2147483681" r:id="rId22"/>
    <p:sldLayoutId id="2147483686" r:id="rId23"/>
    <p:sldLayoutId id="2147483687" r:id="rId24"/>
    <p:sldLayoutId id="2147483691" r:id="rId25"/>
    <p:sldLayoutId id="2147483690" r:id="rId26"/>
    <p:sldLayoutId id="2147483696" r:id="rId27"/>
    <p:sldLayoutId id="2147483688" r:id="rId28"/>
    <p:sldLayoutId id="2147483692" r:id="rId29"/>
    <p:sldLayoutId id="2147483670" r:id="rId30"/>
    <p:sldLayoutId id="2147483700" r:id="rId31"/>
    <p:sldLayoutId id="2147483678" r:id="rId32"/>
    <p:sldLayoutId id="2147483693" r:id="rId33"/>
    <p:sldLayoutId id="2147483663" r:id="rId34"/>
    <p:sldLayoutId id="2147483664" r:id="rId35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 descr="Ein Kreisdiagramm mit 2 Kategorien.">
            <a:extLst>
              <a:ext uri="{FF2B5EF4-FFF2-40B4-BE49-F238E27FC236}">
                <a16:creationId xmlns:a16="http://schemas.microsoft.com/office/drawing/2014/main" id="{2A050237-7B53-7B37-69F8-C908A7DDB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6442063"/>
              </p:ext>
            </p:extLst>
          </p:nvPr>
        </p:nvGraphicFramePr>
        <p:xfrm>
          <a:off x="654087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Financial Situation</a:t>
            </a:r>
            <a:endParaRPr lang="de-DE" dirty="0"/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2968980"/>
              </p:ext>
            </p:extLst>
          </p:nvPr>
        </p:nvGraphicFramePr>
        <p:xfrm>
          <a:off x="26336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269875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Revenue 2025</a:t>
            </a:r>
          </a:p>
          <a:p>
            <a:r>
              <a:rPr lang="de-CH" sz="1000" b="1" dirty="0"/>
              <a:t>(in Million CHF)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090C5892-4247-02CC-DB6D-2BF4AC206154}"/>
              </a:ext>
            </a:extLst>
          </p:cNvPr>
          <p:cNvSpPr txBox="1"/>
          <p:nvPr/>
        </p:nvSpPr>
        <p:spPr>
          <a:xfrm>
            <a:off x="6567933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/>
              <a:t>Expenses</a:t>
            </a:r>
            <a:r>
              <a:rPr lang="de-CH" b="1" dirty="0"/>
              <a:t> 2025</a:t>
            </a:r>
          </a:p>
          <a:p>
            <a:r>
              <a:rPr lang="de-CH" sz="1000" b="1" dirty="0"/>
              <a:t>(in Million CHF)</a:t>
            </a:r>
          </a:p>
        </p:txBody>
      </p:sp>
      <p:sp>
        <p:nvSpPr>
          <p:cNvPr id="21" name="Inhaltsplatzhalter 6">
            <a:extLst>
              <a:ext uri="{FF2B5EF4-FFF2-40B4-BE49-F238E27FC236}">
                <a16:creationId xmlns:a16="http://schemas.microsoft.com/office/drawing/2014/main" id="{337D2C68-3974-CC1D-B174-C9BE35685E82}"/>
              </a:ext>
            </a:extLst>
          </p:cNvPr>
          <p:cNvSpPr txBox="1">
            <a:spLocks/>
          </p:cNvSpPr>
          <p:nvPr/>
        </p:nvSpPr>
        <p:spPr>
          <a:xfrm>
            <a:off x="7896200" y="2448624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1,731</a:t>
            </a:r>
          </a:p>
        </p:txBody>
      </p:sp>
      <p:sp>
        <p:nvSpPr>
          <p:cNvPr id="22" name="Inhaltsplatzhalter 6">
            <a:extLst>
              <a:ext uri="{FF2B5EF4-FFF2-40B4-BE49-F238E27FC236}">
                <a16:creationId xmlns:a16="http://schemas.microsoft.com/office/drawing/2014/main" id="{9467B797-731A-65EB-F241-4A00B61DC9DF}"/>
              </a:ext>
            </a:extLst>
          </p:cNvPr>
          <p:cNvSpPr txBox="1">
            <a:spLocks/>
          </p:cNvSpPr>
          <p:nvPr/>
        </p:nvSpPr>
        <p:spPr>
          <a:xfrm>
            <a:off x="7896200" y="3143032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Million CHF</a:t>
            </a:r>
          </a:p>
        </p:txBody>
      </p:sp>
      <p:cxnSp>
        <p:nvCxnSpPr>
          <p:cNvPr id="23" name="Gerader Verbinder 15">
            <a:extLst>
              <a:ext uri="{FF2B5EF4-FFF2-40B4-BE49-F238E27FC236}">
                <a16:creationId xmlns:a16="http://schemas.microsoft.com/office/drawing/2014/main" id="{90BBC9C4-7F6B-6FBB-522A-8EC61C56E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896200" y="3105989"/>
            <a:ext cx="1332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Inhaltsplatzhalter 6">
            <a:extLst>
              <a:ext uri="{FF2B5EF4-FFF2-40B4-BE49-F238E27FC236}">
                <a16:creationId xmlns:a16="http://schemas.microsoft.com/office/drawing/2014/main" id="{6E0C9414-9D96-2F70-9AF5-E3373E6422D6}"/>
              </a:ext>
            </a:extLst>
          </p:cNvPr>
          <p:cNvSpPr txBox="1">
            <a:spLocks/>
          </p:cNvSpPr>
          <p:nvPr/>
        </p:nvSpPr>
        <p:spPr>
          <a:xfrm>
            <a:off x="1630867" y="2448624"/>
            <a:ext cx="144016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1,732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9B466199-4CF4-3FFB-9E07-6FDBEC3FBFF2}"/>
              </a:ext>
            </a:extLst>
          </p:cNvPr>
          <p:cNvSpPr txBox="1">
            <a:spLocks/>
          </p:cNvSpPr>
          <p:nvPr/>
        </p:nvSpPr>
        <p:spPr>
          <a:xfrm>
            <a:off x="1630867" y="3143032"/>
            <a:ext cx="12600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Million CHF</a:t>
            </a:r>
          </a:p>
        </p:txBody>
      </p:sp>
      <p:cxnSp>
        <p:nvCxnSpPr>
          <p:cNvPr id="11" name="Gerader Verbinder 15">
            <a:extLst>
              <a:ext uri="{FF2B5EF4-FFF2-40B4-BE49-F238E27FC236}">
                <a16:creationId xmlns:a16="http://schemas.microsoft.com/office/drawing/2014/main" id="{3FB3CB82-5832-127C-7B67-6DA236C9F1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630867" y="3105989"/>
            <a:ext cx="1332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>
            <a:extLst>
              <a:ext uri="{FF2B5EF4-FFF2-40B4-BE49-F238E27FC236}">
                <a16:creationId xmlns:a16="http://schemas.microsoft.com/office/drawing/2014/main" id="{35290482-151F-F4AA-3BB5-063006995BAF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4408913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Diagramm 16">
            <a:extLst>
              <a:ext uri="{FF2B5EF4-FFF2-40B4-BE49-F238E27FC236}">
                <a16:creationId xmlns:a16="http://schemas.microsoft.com/office/drawing/2014/main" id="{9CA5ECE1-C2F5-3803-242C-B5F174E678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3140475"/>
              </p:ext>
            </p:extLst>
          </p:nvPr>
        </p:nvGraphicFramePr>
        <p:xfrm>
          <a:off x="839416" y="1268760"/>
          <a:ext cx="10794677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feld 10">
            <a:extLst>
              <a:ext uri="{FF2B5EF4-FFF2-40B4-BE49-F238E27FC236}">
                <a16:creationId xmlns:a16="http://schemas.microsoft.com/office/drawing/2014/main" id="{3388A317-BDB3-1620-787F-D1E7F7E51303}"/>
              </a:ext>
            </a:extLst>
          </p:cNvPr>
          <p:cNvSpPr txBox="1"/>
          <p:nvPr/>
        </p:nvSpPr>
        <p:spPr>
          <a:xfrm>
            <a:off x="2434375" y="147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366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A708861D-61C9-536C-6DAE-80C6105B14C1}"/>
              </a:ext>
            </a:extLst>
          </p:cNvPr>
          <p:cNvSpPr txBox="1"/>
          <p:nvPr/>
        </p:nvSpPr>
        <p:spPr>
          <a:xfrm>
            <a:off x="3411874" y="165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344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5C9AA8C-E60A-2CC6-1952-BFF3F0565E71}"/>
              </a:ext>
            </a:extLst>
          </p:cNvPr>
          <p:cNvSpPr txBox="1"/>
          <p:nvPr/>
        </p:nvSpPr>
        <p:spPr>
          <a:xfrm>
            <a:off x="4399369" y="1473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362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2A58AB7A-A275-A051-D7CE-A714B618A66E}"/>
              </a:ext>
            </a:extLst>
          </p:cNvPr>
          <p:cNvSpPr txBox="1"/>
          <p:nvPr/>
        </p:nvSpPr>
        <p:spPr>
          <a:xfrm>
            <a:off x="5376868" y="150910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360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E9F973E-1710-8416-C775-2C31E32E81CE}"/>
              </a:ext>
            </a:extLst>
          </p:cNvPr>
          <p:cNvSpPr txBox="1"/>
          <p:nvPr/>
        </p:nvSpPr>
        <p:spPr>
          <a:xfrm>
            <a:off x="6672064" y="4678461"/>
            <a:ext cx="4217704" cy="9350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dirty="0"/>
              <a:t>* Includes </a:t>
            </a:r>
            <a:r>
              <a:rPr lang="de-CH" sz="1000" dirty="0" err="1"/>
              <a:t>transitional</a:t>
            </a:r>
            <a:r>
              <a:rPr lang="de-CH" sz="1000" dirty="0"/>
              <a:t> </a:t>
            </a:r>
            <a:r>
              <a:rPr lang="de-CH" sz="1000" dirty="0" err="1"/>
              <a:t>measures</a:t>
            </a:r>
            <a:r>
              <a:rPr lang="de-CH" sz="1000" dirty="0"/>
              <a:t> </a:t>
            </a:r>
            <a:r>
              <a:rPr lang="de-CH" sz="1000" dirty="0" err="1"/>
              <a:t>for</a:t>
            </a:r>
            <a:r>
              <a:rPr lang="de-CH" sz="1000" dirty="0"/>
              <a:t> Horizon </a:t>
            </a:r>
            <a:r>
              <a:rPr lang="de-CH" sz="1000" dirty="0" err="1"/>
              <a:t>packages</a:t>
            </a:r>
            <a:r>
              <a:rPr lang="de-CH" sz="1000" dirty="0"/>
              <a:t> </a:t>
            </a:r>
            <a:r>
              <a:rPr lang="de-CH" sz="1000" dirty="0" err="1"/>
              <a:t>financed</a:t>
            </a:r>
            <a:r>
              <a:rPr lang="de-CH" sz="1000" dirty="0"/>
              <a:t> </a:t>
            </a:r>
            <a:r>
              <a:rPr lang="de-CH" sz="1000" dirty="0" err="1"/>
              <a:t>by</a:t>
            </a:r>
            <a:r>
              <a:rPr lang="de-CH" sz="1000" dirty="0"/>
              <a:t> </a:t>
            </a:r>
            <a:r>
              <a:rPr lang="de-CH" sz="1000" dirty="0" err="1"/>
              <a:t>the</a:t>
            </a:r>
            <a:r>
              <a:rPr lang="de-CH" sz="1000" dirty="0"/>
              <a:t> </a:t>
            </a:r>
            <a:br>
              <a:rPr lang="de-CH" sz="1000" dirty="0"/>
            </a:br>
            <a:r>
              <a:rPr lang="de-CH" sz="1000" dirty="0"/>
              <a:t>   State </a:t>
            </a:r>
            <a:r>
              <a:rPr lang="de-CH" sz="1000" dirty="0" err="1"/>
              <a:t>Secretariat</a:t>
            </a:r>
            <a:r>
              <a:rPr lang="de-CH" sz="1000" dirty="0"/>
              <a:t> </a:t>
            </a:r>
            <a:r>
              <a:rPr lang="de-CH" sz="1000" dirty="0" err="1"/>
              <a:t>for</a:t>
            </a:r>
            <a:r>
              <a:rPr lang="de-CH" sz="1000" dirty="0"/>
              <a:t> Education, Research and Innovation (SERI)</a:t>
            </a:r>
          </a:p>
          <a:p>
            <a:br>
              <a:rPr lang="de-CH" dirty="0"/>
            </a:br>
            <a:endParaRPr lang="de-CH" dirty="0"/>
          </a:p>
          <a:p>
            <a:pPr>
              <a:buNone/>
            </a:pPr>
            <a:endParaRPr lang="de-CH" sz="1000" dirty="0"/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9E37AA5D-FB49-D84E-5A0C-0BB328903303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3C397B9-11C0-5A98-8685-1020D077C877}"/>
              </a:ext>
            </a:extLst>
          </p:cNvPr>
          <p:cNvSpPr txBox="1"/>
          <p:nvPr/>
        </p:nvSpPr>
        <p:spPr>
          <a:xfrm>
            <a:off x="1451962" y="1705684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345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  <a:endParaRPr lang="de-DE" sz="800" b="1" dirty="0">
              <a:solidFill>
                <a:schemeClr val="accent1"/>
              </a:solidFill>
            </a:endParaRP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254368C7-93BC-4D02-4D84-056353F8DFBF}"/>
              </a:ext>
            </a:extLst>
          </p:cNvPr>
          <p:cNvSpPr txBox="1"/>
          <p:nvPr/>
        </p:nvSpPr>
        <p:spPr>
          <a:xfrm>
            <a:off x="504717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0.4</a:t>
            </a:r>
            <a:endParaRPr lang="de-DE" sz="1400" b="1" dirty="0"/>
          </a:p>
        </p:txBody>
      </p:sp>
      <p:cxnSp>
        <p:nvCxnSpPr>
          <p:cNvPr id="28" name="Gerade Verbindung 27">
            <a:extLst>
              <a:ext uri="{FF2B5EF4-FFF2-40B4-BE49-F238E27FC236}">
                <a16:creationId xmlns:a16="http://schemas.microsoft.com/office/drawing/2014/main" id="{312A3373-2687-6415-4C5E-63B2B153C2BC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536947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feld 48">
            <a:extLst>
              <a:ext uri="{FF2B5EF4-FFF2-40B4-BE49-F238E27FC236}">
                <a16:creationId xmlns:a16="http://schemas.microsoft.com/office/drawing/2014/main" id="{33876DEC-B0B4-4C15-E6C0-27ECB219556B}"/>
              </a:ext>
            </a:extLst>
          </p:cNvPr>
          <p:cNvSpPr txBox="1"/>
          <p:nvPr/>
        </p:nvSpPr>
        <p:spPr>
          <a:xfrm>
            <a:off x="405657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0.2</a:t>
            </a:r>
            <a:endParaRPr lang="de-DE" sz="1400" b="1" dirty="0"/>
          </a:p>
        </p:txBody>
      </p:sp>
      <p:cxnSp>
        <p:nvCxnSpPr>
          <p:cNvPr id="50" name="Gerade Verbindung 49">
            <a:extLst>
              <a:ext uri="{FF2B5EF4-FFF2-40B4-BE49-F238E27FC236}">
                <a16:creationId xmlns:a16="http://schemas.microsoft.com/office/drawing/2014/main" id="{29D1902F-BF21-46DB-063A-F3F02B30A9A3}"/>
              </a:ext>
            </a:extLst>
          </p:cNvPr>
          <p:cNvCxnSpPr>
            <a:cxnSpLocks/>
            <a:stCxn id="49" idx="3"/>
          </p:cNvCxnSpPr>
          <p:nvPr/>
        </p:nvCxnSpPr>
        <p:spPr>
          <a:xfrm>
            <a:off x="437887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feld 50">
            <a:extLst>
              <a:ext uri="{FF2B5EF4-FFF2-40B4-BE49-F238E27FC236}">
                <a16:creationId xmlns:a16="http://schemas.microsoft.com/office/drawing/2014/main" id="{C2905E38-BEC2-AAE9-EFC4-29D224565133}"/>
              </a:ext>
            </a:extLst>
          </p:cNvPr>
          <p:cNvSpPr txBox="1"/>
          <p:nvPr/>
        </p:nvSpPr>
        <p:spPr>
          <a:xfrm>
            <a:off x="3069146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0.1</a:t>
            </a:r>
            <a:endParaRPr lang="de-DE" sz="1400" b="1" dirty="0"/>
          </a:p>
        </p:txBody>
      </p:sp>
      <p:cxnSp>
        <p:nvCxnSpPr>
          <p:cNvPr id="52" name="Gerade Verbindung 51">
            <a:extLst>
              <a:ext uri="{FF2B5EF4-FFF2-40B4-BE49-F238E27FC236}">
                <a16:creationId xmlns:a16="http://schemas.microsoft.com/office/drawing/2014/main" id="{8B9B4A5C-13CF-BBA4-A254-95D7462142BC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3391450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>
            <a:extLst>
              <a:ext uri="{FF2B5EF4-FFF2-40B4-BE49-F238E27FC236}">
                <a16:creationId xmlns:a16="http://schemas.microsoft.com/office/drawing/2014/main" id="{7C340A1E-5C35-5C5F-A7C2-A8090FE51689}"/>
              </a:ext>
            </a:extLst>
          </p:cNvPr>
          <p:cNvSpPr txBox="1"/>
          <p:nvPr/>
        </p:nvSpPr>
        <p:spPr>
          <a:xfrm>
            <a:off x="2081721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0.4</a:t>
            </a:r>
            <a:endParaRPr lang="de-DE" sz="1400" b="1" dirty="0"/>
          </a:p>
        </p:txBody>
      </p:sp>
      <p:cxnSp>
        <p:nvCxnSpPr>
          <p:cNvPr id="54" name="Gerade Verbindung 53">
            <a:extLst>
              <a:ext uri="{FF2B5EF4-FFF2-40B4-BE49-F238E27FC236}">
                <a16:creationId xmlns:a16="http://schemas.microsoft.com/office/drawing/2014/main" id="{F6C6F50C-A6F8-23C1-7B59-67A734E8B65F}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2404025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feld 54">
            <a:extLst>
              <a:ext uri="{FF2B5EF4-FFF2-40B4-BE49-F238E27FC236}">
                <a16:creationId xmlns:a16="http://schemas.microsoft.com/office/drawing/2014/main" id="{6DCD97D5-9773-0D78-C4B9-18D36F369FD2}"/>
              </a:ext>
            </a:extLst>
          </p:cNvPr>
          <p:cNvSpPr txBox="1"/>
          <p:nvPr/>
        </p:nvSpPr>
        <p:spPr>
          <a:xfrm>
            <a:off x="1087946" y="5220000"/>
            <a:ext cx="322304" cy="18094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DE" sz="1200" b="1" dirty="0"/>
              <a:t>0.3</a:t>
            </a:r>
            <a:endParaRPr lang="de-DE" sz="1400" b="1" dirty="0"/>
          </a:p>
        </p:txBody>
      </p:sp>
      <p:cxnSp>
        <p:nvCxnSpPr>
          <p:cNvPr id="56" name="Gerade Verbindung 55">
            <a:extLst>
              <a:ext uri="{FF2B5EF4-FFF2-40B4-BE49-F238E27FC236}">
                <a16:creationId xmlns:a16="http://schemas.microsoft.com/office/drawing/2014/main" id="{68D32DBF-07C1-32E8-6402-9DE4885B43D0}"/>
              </a:ext>
            </a:extLst>
          </p:cNvPr>
          <p:cNvCxnSpPr>
            <a:cxnSpLocks/>
            <a:stCxn id="55" idx="3"/>
          </p:cNvCxnSpPr>
          <p:nvPr/>
        </p:nvCxnSpPr>
        <p:spPr>
          <a:xfrm>
            <a:off x="1410250" y="5310474"/>
            <a:ext cx="150461" cy="8810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11650662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</a:pPr>
            <a:r>
              <a:rPr lang="de-CH" dirty="0"/>
              <a:t>Financial Situation</a:t>
            </a:r>
            <a:endParaRPr lang="de-DE" dirty="0"/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269875" y="811403"/>
            <a:ext cx="6323658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Development </a:t>
            </a:r>
            <a:r>
              <a:rPr lang="de-CH" b="1" dirty="0" err="1"/>
              <a:t>of</a:t>
            </a:r>
            <a:r>
              <a:rPr lang="de-CH" b="1" dirty="0"/>
              <a:t> Third-party Project </a:t>
            </a:r>
            <a:r>
              <a:rPr lang="de-CH" b="1" dirty="0" err="1"/>
              <a:t>Contributions</a:t>
            </a:r>
            <a:endParaRPr lang="de-CH" b="1" dirty="0"/>
          </a:p>
          <a:p>
            <a:r>
              <a:rPr lang="de-CH" sz="1000" b="1" dirty="0"/>
              <a:t>(2021–2025 – in Million CHF)</a:t>
            </a:r>
          </a:p>
        </p:txBody>
      </p:sp>
    </p:spTree>
    <p:extLst>
      <p:ext uri="{BB962C8B-B14F-4D97-AF65-F5344CB8AC3E}">
        <p14:creationId xmlns:p14="http://schemas.microsoft.com/office/powerpoint/2010/main" val="530755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m 9">
            <a:extLst>
              <a:ext uri="{FF2B5EF4-FFF2-40B4-BE49-F238E27FC236}">
                <a16:creationId xmlns:a16="http://schemas.microsoft.com/office/drawing/2014/main" id="{2E3E783A-ABF9-2528-C145-0BF59763C9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2278971"/>
              </p:ext>
            </p:extLst>
          </p:nvPr>
        </p:nvGraphicFramePr>
        <p:xfrm>
          <a:off x="5087889" y="1238576"/>
          <a:ext cx="604867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0" name="Titel 2">
            <a:extLst>
              <a:ext uri="{FF2B5EF4-FFF2-40B4-BE49-F238E27FC236}">
                <a16:creationId xmlns:a16="http://schemas.microsoft.com/office/drawing/2014/main" id="{8993F316-FC57-AE7C-B4A5-83741DB32A76}"/>
              </a:ext>
            </a:extLst>
          </p:cNvPr>
          <p:cNvSpPr txBox="1">
            <a:spLocks/>
          </p:cNvSpPr>
          <p:nvPr/>
        </p:nvSpPr>
        <p:spPr>
          <a:xfrm>
            <a:off x="271463" y="245269"/>
            <a:ext cx="3736305" cy="53105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 defTabSz="914400" rtl="0" eaLnBrk="1" latinLnBrk="0" hangingPunct="1">
              <a:lnSpc>
                <a:spcPct val="97000"/>
              </a:lnSpc>
              <a:spcBef>
                <a:spcPct val="0"/>
              </a:spcBef>
              <a:buNone/>
              <a:defRPr sz="2400" b="1" kern="1200" spc="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CH" dirty="0"/>
              <a:t>Equity Situation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49091901-DE2F-A858-5723-BB3BC6BE7D8F}"/>
              </a:ext>
            </a:extLst>
          </p:cNvPr>
          <p:cNvSpPr txBox="1"/>
          <p:nvPr/>
        </p:nvSpPr>
        <p:spPr>
          <a:xfrm>
            <a:off x="5684798" y="811403"/>
            <a:ext cx="6323658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Development </a:t>
            </a:r>
            <a:r>
              <a:rPr lang="de-CH" b="1" dirty="0" err="1"/>
              <a:t>of</a:t>
            </a:r>
            <a:r>
              <a:rPr lang="de-CH" b="1" dirty="0"/>
              <a:t> </a:t>
            </a:r>
            <a:r>
              <a:rPr lang="de-CH" b="1" dirty="0" err="1"/>
              <a:t>Reserves</a:t>
            </a:r>
            <a:r>
              <a:rPr lang="de-CH" b="1" dirty="0"/>
              <a:t> University Funds  </a:t>
            </a:r>
          </a:p>
          <a:p>
            <a:r>
              <a:rPr lang="de-CH" sz="1000" b="1" dirty="0"/>
              <a:t>(2021–2025 – in Million CHF)</a:t>
            </a:r>
          </a:p>
        </p:txBody>
      </p:sp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F7FE6A4F-6828-6A6F-0418-4E8ACD23AB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0371966"/>
              </p:ext>
            </p:extLst>
          </p:nvPr>
        </p:nvGraphicFramePr>
        <p:xfrm>
          <a:off x="226174" y="764704"/>
          <a:ext cx="4299537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591EF328-AD68-EB4A-18A6-51BD4512A15E}"/>
              </a:ext>
            </a:extLst>
          </p:cNvPr>
          <p:cNvSpPr txBox="1"/>
          <p:nvPr/>
        </p:nvSpPr>
        <p:spPr>
          <a:xfrm>
            <a:off x="272440" y="811403"/>
            <a:ext cx="4856659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/>
              <a:t>Equity 2025</a:t>
            </a:r>
          </a:p>
          <a:p>
            <a:r>
              <a:rPr lang="de-CH" sz="1000" b="1" dirty="0"/>
              <a:t>(in Million CHF)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9B68A3AA-163C-5703-7093-AC077DD93D6A}"/>
              </a:ext>
            </a:extLst>
          </p:cNvPr>
          <p:cNvSpPr txBox="1"/>
          <p:nvPr/>
        </p:nvSpPr>
        <p:spPr>
          <a:xfrm>
            <a:off x="6542337" y="1841327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42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4578B32C-99B5-2FA0-6292-D99DA40417B6}"/>
              </a:ext>
            </a:extLst>
          </p:cNvPr>
          <p:cNvSpPr txBox="1"/>
          <p:nvPr/>
        </p:nvSpPr>
        <p:spPr>
          <a:xfrm>
            <a:off x="7507136" y="2049053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39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DF1BF0A-8516-6EB6-5F09-FF86E7DEF7EF}"/>
              </a:ext>
            </a:extLst>
          </p:cNvPr>
          <p:cNvSpPr txBox="1"/>
          <p:nvPr/>
        </p:nvSpPr>
        <p:spPr>
          <a:xfrm>
            <a:off x="8471936" y="1977045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40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AB9E9A0-75E7-0F6D-6EB8-F0CB70D84A11}"/>
              </a:ext>
            </a:extLst>
          </p:cNvPr>
          <p:cNvSpPr txBox="1"/>
          <p:nvPr/>
        </p:nvSpPr>
        <p:spPr>
          <a:xfrm>
            <a:off x="9436736" y="1735387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44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2C01EE0B-20D0-78AC-461A-A53F27F7EB6A}"/>
              </a:ext>
            </a:extLst>
          </p:cNvPr>
          <p:cNvSpPr txBox="1"/>
          <p:nvPr/>
        </p:nvSpPr>
        <p:spPr>
          <a:xfrm>
            <a:off x="5577538" y="1833029"/>
            <a:ext cx="648000" cy="2111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e-DE" sz="1400" b="1" dirty="0">
                <a:solidFill>
                  <a:schemeClr val="accent1"/>
                </a:solidFill>
              </a:rPr>
              <a:t>43 </a:t>
            </a:r>
            <a:r>
              <a:rPr lang="de-DE" sz="900" b="1" dirty="0">
                <a:solidFill>
                  <a:schemeClr val="accent1"/>
                </a:solidFill>
              </a:rPr>
              <a:t>M</a:t>
            </a:r>
          </a:p>
        </p:txBody>
      </p:sp>
      <p:sp>
        <p:nvSpPr>
          <p:cNvPr id="23" name="Inhaltsplatzhalter 6">
            <a:extLst>
              <a:ext uri="{FF2B5EF4-FFF2-40B4-BE49-F238E27FC236}">
                <a16:creationId xmlns:a16="http://schemas.microsoft.com/office/drawing/2014/main" id="{5C1FA806-7FD5-D3B1-C7FF-560C0AB7252A}"/>
              </a:ext>
            </a:extLst>
          </p:cNvPr>
          <p:cNvSpPr txBox="1">
            <a:spLocks/>
          </p:cNvSpPr>
          <p:nvPr/>
        </p:nvSpPr>
        <p:spPr>
          <a:xfrm>
            <a:off x="1775520" y="2448624"/>
            <a:ext cx="1019576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138</a:t>
            </a:r>
          </a:p>
        </p:txBody>
      </p:sp>
      <p:sp>
        <p:nvSpPr>
          <p:cNvPr id="25" name="Inhaltsplatzhalter 6">
            <a:extLst>
              <a:ext uri="{FF2B5EF4-FFF2-40B4-BE49-F238E27FC236}">
                <a16:creationId xmlns:a16="http://schemas.microsoft.com/office/drawing/2014/main" id="{5B415FBF-1B26-E6E7-D549-F0154C6DEB85}"/>
              </a:ext>
            </a:extLst>
          </p:cNvPr>
          <p:cNvSpPr txBox="1">
            <a:spLocks/>
          </p:cNvSpPr>
          <p:nvPr/>
        </p:nvSpPr>
        <p:spPr>
          <a:xfrm>
            <a:off x="1775520" y="3075835"/>
            <a:ext cx="1296144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Million CHF</a:t>
            </a:r>
          </a:p>
        </p:txBody>
      </p:sp>
      <p:cxnSp>
        <p:nvCxnSpPr>
          <p:cNvPr id="26" name="Gerader Verbinder 15">
            <a:extLst>
              <a:ext uri="{FF2B5EF4-FFF2-40B4-BE49-F238E27FC236}">
                <a16:creationId xmlns:a16="http://schemas.microsoft.com/office/drawing/2014/main" id="{0CF0EC73-DAB2-554B-46F6-04C1FB405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775520" y="3038792"/>
            <a:ext cx="115212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feld 26">
            <a:extLst>
              <a:ext uri="{FF2B5EF4-FFF2-40B4-BE49-F238E27FC236}">
                <a16:creationId xmlns:a16="http://schemas.microsoft.com/office/drawing/2014/main" id="{09693692-3602-829A-4076-F00E766ED58D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493077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m 15" descr="Ein Kreisdiagramm mit 2 Kategorien.">
            <a:extLst>
              <a:ext uri="{FF2B5EF4-FFF2-40B4-BE49-F238E27FC236}">
                <a16:creationId xmlns:a16="http://schemas.microsoft.com/office/drawing/2014/main" id="{2A050237-7B53-7B37-69F8-C908A7DDB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2003088"/>
              </p:ext>
            </p:extLst>
          </p:nvPr>
        </p:nvGraphicFramePr>
        <p:xfrm>
          <a:off x="6540872" y="725495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el 2">
            <a:extLst>
              <a:ext uri="{FF2B5EF4-FFF2-40B4-BE49-F238E27FC236}">
                <a16:creationId xmlns:a16="http://schemas.microsoft.com/office/drawing/2014/main" id="{E27AC1E0-DF9D-78C2-A056-00F006571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Equity Situation</a:t>
            </a:r>
          </a:p>
        </p:txBody>
      </p:sp>
      <p:graphicFrame>
        <p:nvGraphicFramePr>
          <p:cNvPr id="6" name="Diagramm 5" descr="Ein Kreisdiagramm mit 2 Kategorien.">
            <a:extLst>
              <a:ext uri="{FF2B5EF4-FFF2-40B4-BE49-F238E27FC236}">
                <a16:creationId xmlns:a16="http://schemas.microsoft.com/office/drawing/2014/main" id="{46372BAE-E583-C3AC-6097-0D1EFA822C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0183136"/>
              </p:ext>
            </p:extLst>
          </p:nvPr>
        </p:nvGraphicFramePr>
        <p:xfrm>
          <a:off x="363478" y="713904"/>
          <a:ext cx="4968542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BA5654-74AB-C398-7CFE-E18BA74FD98F}"/>
              </a:ext>
            </a:extLst>
          </p:cNvPr>
          <p:cNvSpPr txBox="1"/>
          <p:nvPr/>
        </p:nvSpPr>
        <p:spPr>
          <a:xfrm>
            <a:off x="269875" y="811403"/>
            <a:ext cx="3761876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/>
              <a:t>Reserves</a:t>
            </a:r>
            <a:r>
              <a:rPr lang="de-CH" b="1" dirty="0"/>
              <a:t> University Funds 2025 </a:t>
            </a:r>
            <a:endParaRPr lang="de-CH" dirty="0"/>
          </a:p>
          <a:p>
            <a:r>
              <a:rPr lang="de-CH" sz="1000" b="1" dirty="0"/>
              <a:t>(in Million CHF)</a:t>
            </a:r>
          </a:p>
        </p:txBody>
      </p:sp>
      <p:sp>
        <p:nvSpPr>
          <p:cNvPr id="8" name="Inhaltsplatzhalter 6">
            <a:extLst>
              <a:ext uri="{FF2B5EF4-FFF2-40B4-BE49-F238E27FC236}">
                <a16:creationId xmlns:a16="http://schemas.microsoft.com/office/drawing/2014/main" id="{E0BFDA28-FA0E-5674-752C-73251D8F07EF}"/>
              </a:ext>
            </a:extLst>
          </p:cNvPr>
          <p:cNvSpPr txBox="1">
            <a:spLocks/>
          </p:cNvSpPr>
          <p:nvPr/>
        </p:nvSpPr>
        <p:spPr>
          <a:xfrm>
            <a:off x="1847528" y="2448624"/>
            <a:ext cx="939462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44</a:t>
            </a:r>
          </a:p>
        </p:txBody>
      </p:sp>
      <p:sp>
        <p:nvSpPr>
          <p:cNvPr id="9" name="Inhaltsplatzhalter 6">
            <a:extLst>
              <a:ext uri="{FF2B5EF4-FFF2-40B4-BE49-F238E27FC236}">
                <a16:creationId xmlns:a16="http://schemas.microsoft.com/office/drawing/2014/main" id="{C2F438B1-242A-27CD-682A-ED8EBC1B0F5D}"/>
              </a:ext>
            </a:extLst>
          </p:cNvPr>
          <p:cNvSpPr txBox="1">
            <a:spLocks/>
          </p:cNvSpPr>
          <p:nvPr/>
        </p:nvSpPr>
        <p:spPr>
          <a:xfrm>
            <a:off x="1847528" y="3075835"/>
            <a:ext cx="1152128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Million CHF</a:t>
            </a:r>
          </a:p>
        </p:txBody>
      </p:sp>
      <p:cxnSp>
        <p:nvCxnSpPr>
          <p:cNvPr id="10" name="Gerader Verbinder 15">
            <a:extLst>
              <a:ext uri="{FF2B5EF4-FFF2-40B4-BE49-F238E27FC236}">
                <a16:creationId xmlns:a16="http://schemas.microsoft.com/office/drawing/2014/main" id="{68FBDFB1-2CBF-9F7B-67CC-D46DCA0F6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47527" y="3038792"/>
            <a:ext cx="939463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090C5892-4247-02CC-DB6D-2BF4AC206154}"/>
              </a:ext>
            </a:extLst>
          </p:cNvPr>
          <p:cNvSpPr txBox="1"/>
          <p:nvPr/>
        </p:nvSpPr>
        <p:spPr>
          <a:xfrm>
            <a:off x="6567932" y="811403"/>
            <a:ext cx="4856659" cy="3920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/>
              <a:t>Reserves</a:t>
            </a:r>
            <a:r>
              <a:rPr lang="de-CH" b="1" dirty="0"/>
              <a:t> </a:t>
            </a:r>
            <a:r>
              <a:rPr lang="de-CH" b="1" dirty="0" err="1"/>
              <a:t>for</a:t>
            </a:r>
            <a:r>
              <a:rPr lang="de-CH" b="1" dirty="0"/>
              <a:t> </a:t>
            </a:r>
            <a:r>
              <a:rPr lang="de-CH" b="1" dirty="0" err="1"/>
              <a:t>externally</a:t>
            </a:r>
            <a:r>
              <a:rPr lang="de-CH" b="1" dirty="0"/>
              <a:t> </a:t>
            </a:r>
            <a:r>
              <a:rPr lang="de-CH" b="1" dirty="0" err="1"/>
              <a:t>funded</a:t>
            </a:r>
            <a:r>
              <a:rPr lang="de-CH" b="1" dirty="0"/>
              <a:t> </a:t>
            </a:r>
            <a:r>
              <a:rPr lang="de-CH" b="1" dirty="0" err="1"/>
              <a:t>projects</a:t>
            </a:r>
            <a:r>
              <a:rPr lang="de-CH" b="1" dirty="0"/>
              <a:t> 2025</a:t>
            </a:r>
          </a:p>
          <a:p>
            <a:r>
              <a:rPr lang="de-CH" sz="1000" b="1" dirty="0"/>
              <a:t>(in Million CHF)</a:t>
            </a:r>
          </a:p>
        </p:txBody>
      </p:sp>
      <p:sp>
        <p:nvSpPr>
          <p:cNvPr id="4" name="Inhaltsplatzhalter 6">
            <a:extLst>
              <a:ext uri="{FF2B5EF4-FFF2-40B4-BE49-F238E27FC236}">
                <a16:creationId xmlns:a16="http://schemas.microsoft.com/office/drawing/2014/main" id="{92EC0DB0-FC07-F921-42B8-9AD2F4CA1117}"/>
              </a:ext>
            </a:extLst>
          </p:cNvPr>
          <p:cNvSpPr txBox="1">
            <a:spLocks/>
          </p:cNvSpPr>
          <p:nvPr/>
        </p:nvSpPr>
        <p:spPr>
          <a:xfrm>
            <a:off x="8062020" y="2448624"/>
            <a:ext cx="939462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59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659C2125-040B-F766-10BC-D57EC220CBBC}"/>
              </a:ext>
            </a:extLst>
          </p:cNvPr>
          <p:cNvSpPr txBox="1">
            <a:spLocks/>
          </p:cNvSpPr>
          <p:nvPr/>
        </p:nvSpPr>
        <p:spPr>
          <a:xfrm>
            <a:off x="8062020" y="3075835"/>
            <a:ext cx="1202332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/>
              <a:t>Million CHF</a:t>
            </a:r>
          </a:p>
        </p:txBody>
      </p:sp>
      <p:cxnSp>
        <p:nvCxnSpPr>
          <p:cNvPr id="11" name="Gerader Verbinder 15">
            <a:extLst>
              <a:ext uri="{FF2B5EF4-FFF2-40B4-BE49-F238E27FC236}">
                <a16:creationId xmlns:a16="http://schemas.microsoft.com/office/drawing/2014/main" id="{F8A8F6C6-613A-2835-A04A-959091DD8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062019" y="3038792"/>
            <a:ext cx="939463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6337EF37-0870-2A17-70EC-E97F721E2EE8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40318538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DESIGNSETTINGS_SIZE" val="1"/>
  <p:tag name="HTTP://SCHEMA.OFFICEATWORK365.COM/2015/DESIGNSETTINGS_0" val="b2ZmaWNlYXR3b3JrRG9jdW1lbnRQYXJ0OlUyRnNkR1ZrWDErNFhCbUlmSWo1dmRKWVpCQWhTZkpVTVg2ZWtGd0UrcDB1YndaNmtDL1JCbUVncWUwYUh3V0hlU0lwMzhqM1RlRURDNGRySnoyRVRnPT0"/>
  <p:tag name="HTTP://SCHEMA.OFFICEATWORK365.COM/2015/EVALUATION_SIZE" val="1"/>
  <p:tag name="HTTP://SCHEMA.OFFICEATWORK365.COM/2015/EVALUATION_0" val="b2ZmaWNlYXR3b3JrRG9jdW1lbnRQYXJ0OlUyRnNkR1ZrWDE5SXkzcUFQK25FK1BFdmVzVlU1THB1ZVZna04rendaWnBuSVdKTFdBeVBkbUdHOUJiMTlOMTZ2TEdRNnRBeGtiWkJvbENUcFRHeUlkMWRKaWNtdituMk1KL2IvRUV2dXRwTDcza214V2M4TTQ0TVQyVkdJYVBITEd5UFlpcVpVWXdSVUsvb3NwbFN2V09XUUYrVHltZjBsbTNYaDZmZW40dkZDVElxY0FzUkFLQjlSdWx0MkE4SDMrTGI2M2Z0NEorNTNhMUQ1czF4ZUhJYVpTdUFUTmlEQmZ5ZEFMY0tacXA5NVVtQ0VEUHE0dFpaVUdXTjRPWUd0NmFRbHZ2NUhLc2RkVE9rbXhRU2NVQWxpM2xabk5XN3pWOWc2T1dFbzB2T2xpWWJtaUxPTldnaVp6OEU1Y1RuM3I2T2tCZDY1U3JoY2tlVHp0bkl1SENtSkltdnFjOEh0MWJhdTk2Q0thNjIvWVcwUTRnTzVhcmpNZzNQRzJjeVdaSnIwbTludU5QQmltd0dNZDUwbVdCK3g0aVFRTk9OT2JidGZmNmc1ZmdObnNNdGJISnNsSVp4SWNoV3laRUM3eGhmZ21VQkg3aWJ3TmorUjd0VTZFWE1aaVBDZGVvSk9Da2VUWnpKdUdyQ0p6eE1Td3p3cUVkSm83WHNacVlrakVNSlExRTN0T3VhcCtrWURPVGFIeFFsVEtydnN0R1daNktGNEt5S2M0Rk1kOFY2NXUvdEVUc0gxWnd6bVpSUUN2eXIveXFSMDIycEpqNkFWcFJuSmswZ29CcWYzS01pT2FzN2VqMG84WXMwTFdzWXZQVkgyUmllRkpKYklHOGh0c0d6cmFFSkF2MmFRa09NT0d2dkVjWUhIaFdISDJPeUZlR2o0OWNhcVhpYnNDNzU3RmlPMTF1UmtnTDlIZXl1dWpTUllFN2o2L2RHTFN5S1NKRVB3ZU8za1lQZjlOaUZGYlZkWEpyZDVMSERscG1WeFJ0V2Q1U293QWEwdTViQXk4cVFDczFiVmlaMHpsY2NsdVd4NXl5WUNJM0svOGthdjkwVWg3eXFIN3NCUGlyd1RHTWY4YUZOR1k1dVQyeE1rRno2TzdtNVdYRm5Qcjh0NnFTeEg2RytNZUdUSFFPNS9zdHYrQzU0MU1GbEI4Y05obUlnaUh2c3QwRDBGYTVTSUNtcU10clN3cVZSeEhvN3l3TkFPVFhxYVQyRFM3ei9DMXNtVVUyb3c0RmhaYndlZHpXUG9GZXlza3orQ0szOUpkY3pZRks1eUtqOGlhUHNQd3IyS05EenAyekpNYVVBbEoxUEMrYWY4SGtBeFpxa3NndFlzV1VnazlLNGtpTWMvejNhcWVOM3dYZVZ4LzhEMmdZd29pMkNkcE0zeTZ3MGNwU2dxNUZCbHBXMHZFSTAzY1QyL2dzaVU0aVNmazY0SDhUUXhsTXhtUENObWRndUtEd2tVMjRadTZDN0Q3d3d4OXpSRXBHdHhzVUFDdzFlbHVwNk5COHI3dzBYWUZGUmhlZzlUZElmZlVWUTlUc0ljcS9mZjJNWm55b1RTSll4Qm1ZeFhlWVRiejNXY2lWMlFkQ25OZU9DQkNrL2RaK0gzUERteXZaSWhIeXlNOHk4THpHZ3ZFN0syN2MvdFlha0lpSS8vT0VhREVQQUhTNWxwLzVRZ2xlb1J4d1ZNVzdlZ3JlZmRzdEwvS1BLUndBOStLTXA0UDFZa2xPYkRVbTRQV1RuZVQyaWJGeW1RdmN0MVhiK0FySFpkVWpGQWE0aGpseFl4UW9LUnFNZGdlektpRUVCWFl4ZUtUVGlZT0VhSEN5KzZsdldtT3FaL3hsRFNpTksrdlppYXRJTEp5YUFpWGZMQ0t0eCt0RXNwbTlHZ2o3SVZNaUpJc2ZLYkoyQzkxa0dVY2oxQXRhQU4xNnN0eFN5VTJGWC9QMmJoeitOM2M5UWF1ZFRGRlBSaTA4aCtGVmVnYVlod0FFeW1Ka2FabUYwLzd1bWFseGwzbEtsYkNCUDViNDd1elVUTFU2K2JmT0lNQUlBTDBoeWdsVkVhNmhrTVYvRlpQeFBYVlptZ05yeENMOEZuSzNxTEZLOEhJUkJNYmhnZ0hXOGpUeE9SRkN5MlNTMk00dmgzbEszQWNhc3NVUGxDbFVPR3AxV0hlQUFKU0dYTmtJTUFuSk4zd3NnZUlzc1RqQUFHWm5aeEQvK3NoZDhTbnZ1bHZ3UmRWUWQrWkozUGVPcGowaWdFS2xLL0pHbHpzU1Q1aUQ5K1cvRDhOOWFpWVRxQ012dlRFcUxKeFRNTFZUVldLQjM2M0ZoNUpremZhQkRUbWpLNWhWczBWcEtkSDljd2IyTEUwbnhyMUZ1STZSd0NES3hvRkFIOFh0bGZNWlpKQnVNZFBxZisxdXVJaERORjFVdE81Y0REbmVNNVE1NXZpckNBSnJTZTFIVWhXMk00UTBiU28yMk5peDdYNzE0dHlKQktyRGZ5VGhkM2Z6czZESkpRQ3NOVjdRdnpxY29sOXBZNWx5dHFIRzJTV1E4VjIwNjBmK0VzRUZCTWJqWE5FdUxLNjZZd0NxZ0t0cVJ1K295dDBqK05jc0ZCN3luVlcyRXM3WGcvNzRkUDJ3UGdmT0s1Z1lCVDZ1a3I0bU9KNzhMWUxDNFlaOTlxT245TWliakZ0NlRvZ1JneTAzVDdkdzRhRmRjOVN6ZmpkdTZqa2k4aHZyVEVnZXpiVWw4WDJMZ1gzVWNBNG5sdmxkKzNxZG9WWTYyYS95WjROaEg0bTVYZ2RJdmx0QmlsQ0ZhUCthMmUzZHJDNE1aS0RWU0VDazRHSjFQR1c3dW1FMlB3RUR2M3YwRFczeXNmYnE0Zm1zd29uWDZJb2hyZGd1ZkFoRkhQR1c4TDVMcXFzd0dLYTZOTVg2RTJqbmVEc0czRHQzaUxnZEFKaEpwM3doRVVpTytET3lreWJLNVJLYVBycjVTei9uaC83UjhpSWJHWWE5SGMzdzNTRkNZaTlKNzJISGtHVlB3RmFTdHRtazEvMkF1WC9wa0M3N1lKWTFiajRDOEJYMzhzM3RqVFd5R1JaRDFUcnlKS09najkvNEw0bUw3aTZkL1k3UW1wSlhRQlZidkhkeHhTak1sbnRLUHgrMzB0Z25RbUF5R0RHZWloNHdzWWxnSEJ2ZmdrSDhhaEdQTHZHeUVweG5DbDBGQnhzbktLL0thQ0JmZXVNTjB5VVZoNmdnUkdpK1ZRT25jNmwrbzhxMEptVnUzTmNBTmNXNi9mN3dWMWgrQ0lhRVo2R1NVak5iZUV0N3cxeTlkWi9PeW11a0h2S1Q5SmljV0dqeE80YTVqQUdvaDh0dTE4aU1LdDhrLy9abUpYaHVvcDUvZlh6TW80c3Q2Z0hHWE41Y09KZlNZYjcxRUdudFRBRDhONk9tbExHUzRhR01ZeDgvOWRWSGJWTGpsZnltcjIvSTdyU2FWcnJKS2g0dXU3cFVRSk15WGdEampmcFl2MGxHQ0x0YmtJdldvbVVYZDdCd0wvRFY1RTZlZkh6aGpxY1B6ZEljTUJHV3lacEVrcmh2c0N0RDV6QTMwTTAwTXVVdEw1K2ZPT09oR2NCL0RtYUJlc29OWGQ5dms1emVsNEZCb1MwWDB5bXo5dUM4TEJvWHlIQyt1eGpwV1VnRGkyMDNob0ZWR256dEFaeENjcFF1dDdzZVNFTEw3VmRkYUJHMzZYRkt3NUZQcHlpREhxdEJLM1FtUnRCWVlVdk1Pc3ZsZGRrcjArdHFQMFRKM3djNDhyVUhGN0dnYWFLT1pPNHk4Qk81emFsakh0ZUV5WGtYcWlya0RpNHZvQXdvcDMvNzY5a3NpOWowNmxpVnJ3Si9iK1FMeWhaMlZ1Y2UwUG0rUVN0WTc0WC9HMUx3N25VTG9tR3V0UFFhVmNIOURacVo0bDRQUlozTk5OcGJRWXpEUzhxMHBYazVQQzhyVUhaOVc0WGlRakpadWFJVTV2akZNYWE4UGdldXFoRHUvTno2SWVCaDYzNG4ySmsyZ25HLzlKQmhYRVBXTk5OMVE0MzgwVi9wUHFuZ1lFc0RiU3Jrcmhqa25nTGtpSWJDWnZRaGhPTjgvKzcxTnQvWHMxb1dlZlpKdHo4c2hQRXlKR3RQWlNReVlCb0YrdXkyVG05SlhUQmpMNmQ5anNoYnJQUWRXeWxrcHFCVElQYld1b1B3TXBNNzBWOGx3Mm80OGRGQzFJeHpXVGxXMnZOTGJ5M2xpK09vKzhZZmNVSlU4dDJDT0poNE1uTVllamNFT0krSEpZME5SSDV4MFZZSjZmREprdnNkc0laVWZvZmlPMERlanRHanpvUW90THgvdzRzMmU0eEo2bjh2WHQ1WDR4Vy9GNXF0ZGxhQ2lhdXgzdnpUYmF3czRYeTc1UFBVd2xYbCswNGlCY001dThoQUdFL1VqUWVLV01tb0hFTmdYaVNPSXMxVk5aT0lVemc5REpwZFBIbnN3NElmcWZFMkZPVGFRdVFNZ0RRM2xqaTVVWGxnTU8rQ2U5SThjVjVRemRSK0NHUHVtUnRpMFJXdjBBa3g4a1FFYXczNXh5R05IcytaZ2k4Q3BDbW1NSDlrbkVMWjFNVUxIMzk1cytFTGVoU2RaRjFlZTRic2w1UVhqWFFSSHJhOTlkam93em9BTndLUUF6QndjajFyOHJ6NklaMmxHZjZyRTdISVJJZmROZzIxMW5ZaTkvcG80dkIwZHEyeEJNdlVrMlVIcVRNcXNpWnV4QzI3Z0JJKzNqSjZKS2ZmSWxneXE2NSs3NXRNRGlaZDVqREk2UW0veW1wK1Y4NG9FVG9rUENjdzBFR3k5QXo1SVQ5TnpsSkZvTklTcVJvUitwRmxTOExsdzRVM3cwK3oxbFZiKy9OOU8vTzFMc1krTWdOa1BUMm8vQjlOc3FYQWFaUzdXSDBBS2VYNnQ5L0g2bUNPaTdGRnIvR1h1Q00wa3huZHk0K0JGbXFObm5HYklPbkJoWGNwYzZsMit0UzFxNjFoRWEwYk9BRG5vNHVDSGdkNmZmM3FUNDJ1UE5jbFY0VE1OSkF2ejNxNU1UVkVLNjJLWXNOSGMyUE5RQWdkWUFtWC91U2FCN1YxQkdmc1B2T0JoM3lpbGU1NkJ0Y0JyUThHUjFCRjJOMUsyT2VlTlRoZDVWa2JobnQ4K1RkM0F5YnRGTXJFWjdGdnFwenc5NlJicDBhRFIzendpaTh0Y1JMS0xOcjdPR0xtYkhBalhmV0ZDTW1QWFFzbDlZVVpzQWgyNWNYaHRIeTJmT050d0V3Y0V3OU15cGU5SW5EckZmQUdSL05oMWxZVUV1NW11NWU1NWZWM2tUNm9ydC9ZTUdiVzF1eXJYSHNLK1NPamR2SnAxcktuNklOSXp6S0M4V2EzUkUrYXJIc25BL3dudXR4RFFDLzhLSFo1WExaaVNlYUZEMC9wSE5mSHh4cXl5ZWhCWjNzM1o2MExxSmNydTJodXV2WllJamQ3UEtZcVJKc0J6amFhM0MvczFTLzhxdVhOL2JObk5Dcmd2VWxkcEdKbUN6dWcwYUVQVHRNU3JrdFc1dFZUbFNGREhpdElzR3d4dVpnRFVsdm5PWEw5V2dONVU0aTAvVExoOW90MHhUdVducHpzbjhwZ3RMUzk1KzdMUG1rRFpFYkt6UHNaNktJVVQ1Sk8xN0RLc014S2hzVG1WcXpiNFpLTERYNkNGTVVGQWRZb2xIVldIV1JYei9MRHg5S0tJN0Naa3NHWVorYS9yUUdWUTlRZG12Z1YxZlJpSWoxTzBCL2dWMUNDRlNuL2ptaTh3Y0k1OVM3aWhUcldvZ2hjNEw4M2t4bVdJME1XeGR4ZzFoWUhsMkhRSHQ0YnpYbGhXLyswZzZ0VlZTNEQ5bGszQ0duNXA3Mk5lbmNFQ1R0Z2NyUWxFbEdmSUc2emVvVnhlbUh2c1BsdXcxb3dOT2RMVkU1UFBhUzJJdjBFK0hQb3VxTjdIZjFndFY1WVcvTUNTUU1HcXpLeGdoSy9VU0tYYmhKNXNFbnhnMExRN3B6ZFNPcStrTTJjTzUyckpMdUgwWElyYVgzUDBINkU0WHhhN3N2WFNhU2ZsbGY0cnptK0ZpYVlwcDBXTy9YRXRLZlRxSzQyRTVhWmluSkxFVmxNVjdoanFyK3JHL0ZhZ1BCMEVFY1BPc29Jd3RIaDJWTmtnNjNEYXYvSFhTRXh1VHFhenBERzY5ZFNSMGVXc3cwTGFLMlUycDhpZGZra2tZd3p5ZGliT0hyVk9ubXBKT1NJZzFpV2NkU2ZseDhNM3hlZU5QaHp3QXlEclFhWUlmMTdPRmhidTZ4eGRMcE1qV0ltb01Db3lYME14ZUpkc0libXdPYnBoVGcwVkZ4M3JVcWcwQzMxR05wSS94Z0J0NzBsS0cySlI0RGN1cHJPRklXZUp4K0JQMEc2RFBJU29CaXAvZVU5MEMxOVlXN2JmZFBSR0VWTEV6QkI2TjF2K0llMmtrQjZXNTI3Q0U1cE1Mam10eW4vTVVZN0VXS2ZXU1dndlVyTXBSaUQ1aTkxQkc2WDhlUUpxVTVnNWR4T3BNdStqY0xVUmNOaEhhWjVQTkdWZ3hReUFFZjZKZnFodW5ONGw1QjZFaGVSTnpMMWtMOUVKNWdGSmtHY3BnL1dwUEVXNkc3dzFYUlNNOUtNVktuN2p6ZXA0NGFUTkI3S1EzTGNXMHJOTGhOVWJXSEJTbFMxTGFVNTFtblo2aUZMVjhJZEVBWDIvSnUzeDV6a0YzNHhwTTc0WGd2OGVjcWtsZnFmSXU3ditvT1U3WDVmVk1udGtTdGdoUFI5TWV2eXZGN2N3c0c2azN2QjU5RTRyL2FGdTZXU0J6dWpmbWZObUlJQ1FjUDRnMjFwQzBMYVpTak1zOS85anlUV3plVHhpaGdLQ1ptSzNtNmZ3TDBsUHE2RG5saFBRSmwzNm5IaFNrc1RqNEo4Tng3UmNUUXZIeDQybVpiTHk3VGVsTCtIcHFnNHBOR2QvNlZCUnRBWFVlQU9nQzRFNzlCd3NLKzBWdnNZdnhGdW0wWWFJRDFQL2FZSnFGbGswZXFQZlBJL1BCYk1LaWoxQUc3eWpXL3RrYU5ORjlaV2VyaUsrSmNhaUExRzk5ZGNzYlp1cFROUCtTZWRpNVpTUVJCSU95S1B2bmpyZEFvOVp0QTZzWWNpNVpBZ0V0ZElVZ0NhSzZvZmx3SFlBMzIyMFBMSnAwTDZEMVN4NmlVSEw1UWhXait2YnJwaHc5T2xUVkFDckRaSkFyV0hzVEJJRzlSbHV0TkFwaUF2dkhGSm1tVHY5d0NOa2hTYVpMcXZUeE5WWGUwSG1uSzJIYjZvNXBYdnJoYUdWRE5DMHI5bE1Sc3UzSkdEdkxrbUVUblNKaGhHNXh6OUVaWWVXcE91TWF6K0RRYXN3TGVzU1VsZVVNRldGUnN2WngyT2tyWFF0N3hRaUZpZnFESHlpUUZpamZ4RXMrc2JDSnk5c2M3YWRtODc3SUV1d1NzMFNRcDMybU9tR0hGVDk0bC9lMkZuQ2RlaDF5c0VXbGRFbE5UV1c1cklqOWNEQlRvWFh1Tll3RkN2OC9pSE1qdzVOYzAvRVYzYVlrVk9QdnBJN0pWWjd4WkN3NXBZblJjS3A1enptYVM2azF4SStpSk5JdnFRQTJOeFFJYzFZUm0yZjNoQllvWVZMdlBRTEp5RVZLRi8zYnBkb1FzY3l4dlo4dmR1WlROaHI3R0hieXhuL3FScy9mSU1Ra1Z0c3l4QjB6enY3eUtJeng4YXlYRXA1ZCt6ZnpCK3RpWTBQRW83SG9iUGZ3RDFiSG9YWWJwNEhob2RRcC91ZjJkTUZBb3B0UTJyeW5OQjE2WmpXbndXdklFS1lrY3ExTTQwRzU1aTBSYlNnTC9CU1gzT0lSeFBkY3ZOVmpYSEpPUzM5YjFDQTFRUy95S1F6SFlibXpWRWhPQTFwWVNhMnpJL2lvRmEwbnlJbmxydFhQR2ZvcTJ4TGJ2eVhJMkVHRTNvVkZRZE1UQUJwQWJkT1hQVitYaTdGWEFKdVpvOXEzME5XVVY4RUU1MllTVjgwdkUxOXhmSkx3eXlneFdiMm42THdZb0o0NjRtNmYrZVQyeWxqQlA5OUhXL2dXSFFyZDZaalNXdk9vS2dOQWRNdXFseDMrbVlnMnRaOXo2ckFNaGoyZy9VMm9Ed1VwVHcwL3ArTEFYYmZkYkl3MVE0WmYvSWNIaERPQ2hHOXZ1OE8rVnpSZFVUeTBGMTAybHlVd1RxTTQwem9zK3dOazlXd2pENngxT0tvMjdxaDlQc2owSHJvVHZhOVI0SU5JTlpCc3RoRUJLcjRpM3U2eGhrcW5TY1RhSU5seDRCdkQ0MlcxYnpjWmtrTmV1Ym9QamZaSVFxdkRBRW42N1hkaWJUTk9UWjNBeVVyWWk3a0s2Z3BWME5kVDZuNll2K0x2WTV5UHZubnVnSG5RUUJxdEEzV1A3aTZYUzMwbGIvb3J6MmZjZmNtbTZkbWtrbEcvTG9LSGlscU55QWNWZzV5bVFIY0dqNjZmaThNQ0VWSjR4MXo0RzZwYTNFTm1TTlFDZDkzakYyWjUyTFBFK2FEWWN3cWtGenRFNURvRnkyMnhPeWJhOHE2VE5OUGxKUHBjR0x4dWtoT21Va0IvdVp1M1lMSVRIajZueGkrWk9UdWlvb1JRVTh2TFJmU2g3SFppZXVYVDJJdng3NzZmNGpsSEJGMVpuYkh1dG1jdEIxbVZ5QnpFY2JTWHFhWFd3dDVXUTRoNFBNOHhFOHhKYmpNRzVpQ2dmU1J6RHFuMlVuTDlmYzc0RE5hUkR5dEpJc0txR1NnNThEdytkTXE2QUZwKzJVRlFBOStiQkZKYWs5RTRLL29aazYwdTh4bmgvWUZVcmg3Q0xnamREMjh2aEROQTNkZFRQZ3l6emYxN3dqUnRrell6WHo4d3BDQ2prK3JYUENKTDlXbnBGMHQzc3VVR1h5OEVvN1N4MmY0TFVSVlZoRnF4Qm1zRC9xTWMyc1Y4M0dmbFFLMUxZMisrcldZTzdUS2hsWWFZbEVuVjhuaUdUR3hvYTgxLzZVTXlXaVkzMHQ0TFFtbmord3A0cmgxVldNZ0NaZ3ZDSW1nUjJ4azk5bncrY013NTJoYkRodE1nS05qc1kvNXIvSmhXYmpoWWhUWnkvVTNFNzk0SVoxOC9aK2tPSHFnWUd0cThiS05QeGFPTm5wd09PQkZYYWEwdFowMzB3cjcvMklXajFDd2x4eFF3Q1dHN2hNeWp6SFlGMUsyMjNVdWsvUGZDVU11eDQ0L25ma2MrUXhYUTVRVlFYOXJ6dndVWHFsRXI1UTZCaHVwRzRYRnE4TTc1VFE0WkpEN2lLWUNKOFNPRWZiRkNlOWptbU0vOTFFRk1YbzFRMjFVSU9ETHRsalVOZU9sakk4WlZjOWtta2xJczhjUGlrTzQ0ajBWZWVGWEF1TnErV0JNN2FJNExMdzZhaml5OXhuTFRLVHZ1d0VKYzI0UzNHZERCRC9RQlB6S0c5aGxzcklqTlpGWWRCU3dta2VPV3FyeXN4NURGTHp6dzRObzBEMVNIQ2Z2UTVCTUo5c1Vvekh5VGNSa21laEg5TnFzVjNqOEk1YTl1K3FhRm9DRlVRbW0yWmVhdXhmaHJla1NhRWtKTEZOR2pTMHRWY2tCOXczb0lPVk8rWWNXQXh4WXhmd0lKM0tJN3ZRR1MvOFFjTkFjWmphVGxpeG9HT2FneFFRblN5Zkl6ZGZOTTd2ODRqRUZPMGNNNXVsUVJ2RXhlQkdLRmJpUlpEdFhYQUVkSjc0OHoxYmpWTGQwQXFhMzY0RTl2Rmp4YzBNRlhidy90bFJzTzBxK0lLTGJSY1U3UURjNHNuSGh5cytCWkdyRVhCUHVlS0hSVklyU09hL1lsVFMwT2RFUVlTQkZDNnNkZlNIV2tVbFNZbW9RNlpiS3VuMktSYUlwNHZFM1MxWWNIeC9mRWQ2V1ROYzZhOVB0UlhXZWh0c2IyaUFGQ3h6SFk5amNrOVB6eldSb3VsalUyQXpPOVJLRmdnZ1d3ekNYcFRoTHozZ25QcTNPTzd6a1lLamIwaTJnbHB3d0cybVZEemE3MEh0RmIvYkhualJPbkZrY0ZTK3ljWG13amw0SGIwTWcrT2d5MDIzVjFpOVZUK0Z5ckZjRFBCaGdHU3NQWXdrSmZhcGladWVrdnFNNExrVmtEdkRhS0JvSnR4WnFaY3ptNUlrRStuaHJyZzdoYWgrRTB0dHdJdzZxNTNUTVhid2dYaEJKT0NpUnhOSTkrei9jREpUeFBpT1ZwZjdZdk5oT3ZJZHlFWHFpK3RRWnRic0x1QzQ3VXE5TDMvZzFuYnBiNjVIa3hCTm5tSVZIZ2ZaZzdMMURF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SStFTURPYUVKa3VNYjdCemdtc2tvRE1tYUtsRWplUE0xMjZVbmlvSnFSUjNVUVpqWTdlVHltT0VVdm52SmhQUEFlQXZxd0QvR1ZaWGNZYlFUa1ZvUjdpQUpocnc3Tm00bEswMkpkb0d0eEZKa2hhb1l3cUJTd2FvRllFSXBXWkt6K1huSDBpWUFEckhiUTBqZWoreFpmOWU4Q0RXbitnM29GUEI4K2l1MWcvblMvWnNTUzNUM3hZRGNTMGVTQTRpcERXSkIzYzUzdU45RGI0aTRObTV0Nm4vOTRPa0RFVCtEWGRKQUM4UmNnU1VGZGNFTFlJRlhZYmlhTkJBNmlVY3YyRm9LTWdncm11QUk1MC9wb2lWVnh5Mm5hdUpjY21jaFB4YmxTbE5xQWkzNHpsQzVIdHZVbjMrSXlmc0JaUitXSEkxTGczTFJ4UHF6dDI3TzQ0Yit3MlFLRStxR0VBTElWL09EM3o2RHJiMGxFTnNBcnZ1bjZ4MXQxQU5ZOWo3WlFRRG9LQnREUWhsY0dDTXQyL0Z1dkc0cERmeStTdEpjTWFnV3hEZ25jcHdMQmJobUxycWp0RVpLMFNYR3kydGVjelF3YmNCOUttdUd2SGw5VmdQVHZTTWgwQXM0K2k5OE9CME81bjJiVTYxRG1WdStMR3JYcUZNV20rdThuNDlEbUFZOVBtVVhWRklBeG0yUnVIc0F4N2RBRDMvWHpSZC9Fdm5qem9QV3pRMEJMQVdLZGpTTDhWbSsxZE9DRGJBdjJaUFVMNVM1Q2s4ajJmSXpxV1lzUTUxSXVQRm9MbXk5Q1pzYW9lYVh3VENURnpxNDZQYUxuUzVxS05lL0lJL3U3Z3U3RmJYclNvQ0tER3pDck9SRUpnQnhUd0IyTWZjbTVkbXpGV2xRTnRmU3BodFdzdkppdWQwZWxhM0ZGVlNYWWRnckZDZ2EyNG54ajQrQ1ZXSGJXaENLRTVhc3Mzb1JzdWgrYzJOOUgxQWVvQjdWazNVM1VhK2Yxaklhdmh2S3JOakp0WUtvNUdTSjJuMkNaK2hsVzRmd1U0SmMzeGFRaDRsTm5UU3JuKzcxTmszS042TFBSWmRMZW9xTEMzTEhPOXRpTFhJOWpPaGplMXFXT0ZScDZ4UUEwNHZRVHVjRnZUVkFZSXM1a2pETjJQYnVyMmJvV3JqV05VaFBBRWVXWGNSS2pyWGYwbmthODg3a3p6cklhRHc5MmQ1UG5WMHo0TzNCdDQ3K1B4a0xpSFpNNU1uMHhHeDlZSktReEhHUUdnc1hJNGE2NFZ6dE9GakxFSUVvVHZ1Ui9vR3Y0L3JZUzlKcFhVZDZHUGR6RVZFOHJ3S01TSW05NFd0N01OMGk1N0g0SVBKSkdvS3R4czllSHJRc3FLc0ZWL1dHdnJPZEZ0MmxxdlhiUXBmaWExamhZWXc3WFhuSXdSOTAvSUlLWFNPcnZVQ0VuSkduZ29EdG1UWHhnSFROdzZndm50OTAva294VjNXZ3VzM0JNSHFydkRyTUFOWWd6VEx0Tm56SFluOERKVUh6eEJ3OFROL1NlSlRQZ2xMNkwrUG1aSFBwc0M2MWhudTJUZVJmUnhzRGkyM3dydGZpdkp6U00xemxBU2hrQjVzZm9oYnB6Ym0xZlhFK2ZrNUlRM1ZhUENUNkpDQjM4bmNkdlNTTUpySk1pQVFDTHhoNk5jZmgzWGZ4VnBNbGZuTlcvR2pGVkh5cU5NQlhJSDFxektLWW9mOC8rYnh0TXU3V09CTkI2NnZjanYyL2hLR2xjTWlIOXRtOEZVZjBXUWN6cFJTSUE0Q1RoajhiYXUyeHZrYlpZWURqczI2VmVOc0x4b2p6ak14dmtMOTd6aGpaajRoNFdFMDNuVFJxa3dBRG12bkNMRDVIRmNmS0YxQ1lrOTI0K2JiTnNDNGlUTzYzNmI5L2RON1dRSm95UWNOMGRCWVZyU3ZENmNBNVNLb3EwSHQ3bUlJTUhNcWc4QWNZUDZnQzByQVMzZ2s4WGpmc01qb3BaZEdsVVU0VzFUbXhFRzdTdXdWeE1iQnRCcFRCMkRNRnpNMmJPNWRNL0dPSlA3MkZCdnRiakJiZ28xNmxsUlZRSStreURRVmZkbTNKNmduQVVaT2RvcW5IYlpsOWZXdDU0MzNhbVZ4OGhuVVdjYUFrTFE1SUl5Wm5vN3gyQWNmbEk1NmVWREJJUTBqWTVZVFRQTEx1R1A2bHlveWxCOWN4SGNuMzREV2VoZ0hPaCtjWFRRUndOeVUzUFBLS0x0TUs0bkZwS0RVV09vUHp3Smx4RjFXNjVVR0Y5TjhQWlA4NzFKYWJxTXdmSHBBdzNubjN3M1VFbXpsMkVyOGxjNHJMdk9hRllMOS90RCsxSi9abUJrd21qNTVtd1o4Sm5BVnI0MmMxWUFqQzRFL2V2NW0xRzdDV25BeUgvM0dBQ2dRMHBMUVltL1VWbjgrOUxtVVRIRnlwU2pvblkyR3UzZTAycGFXd2lVa2xUQ1hqaTcxQkJnQkNCSnQvVC8yZUNlblpVS0JPMFNMc1J6TUNvVGdmMzU0Y1hMRDRvcStoeW1PZlhzYnRPem1xYk5ISzMwbUJBOTgzeFdwTS8xL2JTYWpuVTFjSnphOW9wODZnbEpuWWR2NkgvL0RFem5ZazVUSFQybFlQUDZMb2k1UDFKWXNOaFZvcVkwQ1lETzI3L1htclNxTmZlMktoUjRHd3hUMC9nTDhYdjh2RU11NWxFUHZTaUU3S3dwQmwrWGI3K0pMRVFvTEdMZXZURXFHeG1jeHMrU0NYVVd2S0IvL3dkMFh2MkhrT1RKVEVFNTc0YnJ0Mm9MbVZqRC81QnhhYUM2ZktoUklKSGRtMXFNdUlQaW54TkRvOWtkVTZoMmtJbVNuaUlPclhqcG4yMWVmT2xFUkRDRkh1ZGdYbzh6RnBIQXpZSDlLVm5aSnpQcUJuelBKNEdpT1l3TlQ5bzRKY3N2L0pzZHE2KzNlUlNEMi9DM01mL2FOMXNoTk9tQVNGZmw0akVLRHhxV3VnWnRTcER6bFE1ZzM3TURhL0Q4WC9LZmxIQXpPVlNIeTVpNmxZNzB1V3NjQ0Uxa2sxODBCZ3h0S28reEdqT2tIZ1VEU2tVM0IxWk9pblBYUlFtVVlaNzhCcmJIZzZBczF2T20rSytZcTFaTW5zUDVORHp6SU9RMjRtUXFmeFVseXlEQnM5UmtHMHc2ejgxbk5WT1RBaElOSFdIS0sxN1NGOTZMY1VoWGtIK3pYUUhLU0VKa3BCTHdCaWNkMzk2M0Y3S213TVlNSXppTmpySVAvVFhMUmxLNGdKd3c5cDFaYVpUM0VsdDhVK1pBcmYwVEd1RmkxcXVlODVOOGtDbS9iMG5oRGsyYnAwUW8xSkQzSCtGV2EvQXBtNmFtZXViQ0U1M29kTEpGRkdIMy84MHpNT1RaNEFXRnE5aFpTeDgvQzRWQlNXM1NJaUlxYlhoUnpxVTVIYmIwUUFFMDhtRUVOcnpCOW02ZTRrWFpTYkViMUZSRERxN1lqZzVWZ3drMWFHMndlMDI4bkVUeEhJVlBQb0JKOXBMUFNMcmtLdktmOGZMcW91MkF4eFA4RjFZMU5NVG0rNEdoSHlVSThTMFprUU1pK3NVbkJDNGUxWGlDT2k3WSthN2ZKQkdVc2lMYThUUnhzTkVSQ0FMQWM1REdqMlZHZVMvSFpVUnJSWWp0TWo3b2dBS3padFJ5ZjBRRjM5WSt0bHJZMm0ya0JHMXZxWXV3aE5vRkpRQUJYdXcwVkl6TFZPVDJ6LzJzd09OQ3V5WThVSnpuVUJ5MHRzWGRRNjRMN3BCWk4yUFJHUDJKVlVBMExTOHJjWmdnYnY2dERrdnpqRzMxeXk1b0JvSG93c1N2dkYvbXNjei9CMkpGcERFQmVVMUR2dFlPSXNoMGFuem5nU1NGajFqKzY1MmNSK1U0TFhMUmdhNk82ZXN6cWt1emZFWGNNSzBWMHZ4N2NEZ2ZJQm5PamFhNlgrKzFlMWpSamlRRXR3T1VrSVRLbTFpdytsNDhlR0d4SDNsZGd1NENhS0JTOUpoUnFtUEMzZjJ6ZWZRd0JRdU95TkM1NVZ6RE44UXU5S0pBOVdTL1VEZnJOYTc5OEphM29SQ2psTVFTSHlkM3lJQnZHNjFBY1hzZzRvaktCNFVlTEVEdTA0b3BUN2JydGVBRmMrc3hYbmpQODZWQlNicmFmVUFPMUIvdFdsUWowRmxSMEpqN2p6em5lblJMdndEVXVoZnJuQ1NpNEw4MUgxbStBMFB0NFFwNlBkaHd6QmJQTXhwZ0U3aTFHSDFLQVQzTVJYSGNqZWhtbFduYkdsT0hDYy93K3hBNzkyMGRRdVpQR0F5SnNsZmloRXdobkIxOFJTbVduU1p5TUxVQ1lEZGh4VzV2U3FRL2hPWmtDS2toamdkVnVzNW93cVQ5SXNHeCtIcFhlWllwSndnWWlKRkpYcW5GSkhzNDRTUmxKV1dCQ1BGT3I5VHQrV1B1cG1rWXNIeHNWK1dmeXViQlppdXYxdUlQYnYvdWI1ZGF2UktiOD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bDZ2MUI4ZG02N2RNZnZpR3ZvR3RqNTRSN0k2RDFtTENTKzNpbG8wVnltY25naHlSVVlnNjlqWGp1MFA4d3RHOXhGVERZSUUyS3NvdVBzRERvS0JsZ1VUUExtS2dqMkx2TGlkWlU1ZmJKeVFyTkdHRG04Q1U2OEpJa3phYW9GSk55TWYxWjQ1MzJaQm82SXdJMmpTQnk4WW5YMlB5Snh5bWh0b0drQ3R4SGo4eUtYWHpabnN1YjBLdWZOUExMOWt3K3lld2FPUUY0L3VLdnBic3dRV1NURjRqUEw1M3pMRjM3bVdWZ3lCK2NLbDZ4dkdLYklRUnhKaEdnT0FOS3hYRFplUFBzZGE2TWJGMVJ5azRVbFhZUFVISm80TlY2RVZMV0RvSGRhak1aTG1pcTJCS0JieHZVMnZjV2FkZklVcG16VnBDTUxnZHFuc0VaNmlEckF6OWpYUGpvV3RmQnZvVFozZC9hTWR0VmtLRmRCODRLbSt5TGpmMUxtYTlUUnp0c1Q1ckNMSzg5ZksxeE11NVBsVUZDcWxGcncrVDQrMEsvVkRqcDJTQStHSWlvUUJ2NXV2aUdKYUd3SUV5WWUxNGVlR1BlSVFDOFRNclVoNFYzRHIvMFNJcG02NlBFQ0RPbVdrRSsrNFd2Tmo4VERaalhjQUJ0Vi9Vd2cwWk1QWHpGdHV3eEIwRGI1UHpHaEdRWUx3RjR2alhRcHpVQjlvSlRUWDhvQitDNTYzd2daWmMwTXNqYjZLMW9TL0o3ZWVWbUJETGVWelF6VUVlZE1pOFhQVVJiUndtNTFyK3BjZWlyd1VHUkVKRHdRN2tHdzZoa1BrS1RqVGVJRG9reXZwUGx0Qjl6ZFR0WnF2Qk1YaDQxQjBHNWswaUlSQ1pPVnMwTTRhN01Ga2JVUWNYN1daMVdYd3hzUGZvZDF5VVJoeUxUcEZHSjRFdmxiSEhmNW9NRk9OUUFQTzlQeVV4U0xYcFJqeWQ5MHJxQjAxRU4vcjZIRzZzWXQvSmlXRG8rUFgxNWFjeGhJbFpKSEtIRTdaQS9ScUpkZzF3SlZhQlNiVlVMQ1U0YVJrcnJLMC8xWE9abktrOVJHdmtkMjlsMlpsYWdZQXZNWDEycmxZL0hIbjM4UERiUTl5UHVTZHcvYVViNjRKK2p1T3JUdWNCK1Y0WkovM3NKMDZUSExIYW0yQ2lIVTlwUWJBYkRxV09XRU5UWEs0SVRjVW03MndmVXNwZy9pa0dBYkFjSDRwZEFzdGdxMkpOMi9Ia2pCVHc3cFFFcDF4SnA3eDhjVmpTZVg3SmxrbUFsZE1tbGxRcmNueDFtdTN4dFZrSnJEQjJMVHMrMmIvZ3V6WmJjOS8wUmUxQmszK3ZYc3NjWHJJcHliQmlmVHVQTjZCRG1uZEVWc3k4L3lvMThxdGN2ZGFsSU1oeGpzU2U5WUpkeUYvOUxWMzI0QTZEeTcveHVMQXZyak41ZWhpcGEwdjhxMklmYVpMeEcranMrS2dUYXBnNnpHRVUyYXNiaXVkOGc3NVltNlhnbjlnRkNsa2FyK3lVQm1raEZWR1AvdlZIQXJIbyszdW03SjR3cGQzQVM4WWlhcWFGV0toVGo0Tk82Ym95aHRQN3l3YmZtaVo5enJCMDUwUWVZTFVGK3VOQ0dWU1pjaE1ZRUtDZHFGS0xhTXpZTXFyN1BVRVdLbnNJQThPcGZYTTN2ZnAxeTRFUkFzUm1HS0xHaDdkZnIzVFpuZVlWQTdnVW5oRXFuekJpTktWSkpwWktJeGF5N0hQZmRlL3lOTVh3SXZ6aXNKelBONHBPaW45ajdTZEFxS1d2QmRTeDFmZ24xek1RQ3ByQmg0QkhKbXlKT1I2ZDY0U3RjQVdqc3ZDU3ZUVERCa0JoREovRFpUeWNZUTM1TE1TUkxteDR4eWFxbHpjWDFYN1o2a3RnQjl1YS9Zc0ZOenFlYWpHY3hPWkpycVNCWjc4cWQrVDJHdmxHMmdZL3BhZDFWSUR4VGFtZkxKcEU0ZE5xRTkvUm1JN1R3S3Q2aGdRWmxodDV1WVFoUllIL3BWN1IxenVJZ284M1lMOWM1dC82Z0UxUzA4U0dWVk5LK3BUT3J6bFJhTnFRSVBualg0NkpsWGFqTGVtR1lPU1hhNVV5TXJ4NFRKNGpqYmxYTDl5bWthcjg1VVpGNlJTSEg1alhWOERIYXJmZW9obGxVaWxzNmM2K2VnMVRyYmRKaEhEdXcreGpTT2NTTHVlbHVuZmI2RFIweVMwWjQxVkVHdFh4VVJwaVByVG9heGZjbld0Rlp5ZFh3SUhERDE1blJzdHYzbEJ3aTVpK2haeXFoV2VrK2RXZzlIb1doSjBqeXF5QWZWWlUvQTk5ZG5NdzZOZlpnK1c1QzRTOGk0K2RXQ0gzQmE2ZXY1YkNCNnQ0ZzI0RHBYb29Bamkxc1FyVitSbWthbXUxV0pSQVRNbktrSlhUQmJMN29zVVVEMXRKb0tmSUZIZXFOSEJ3djhRNmk1L05QTWFKYVpNVnowbkk4NmNPclNZNHAyZGRTeWduZVJPUXZtby9HYmJoc29sVXVzZlcvYnNWRCtwVk1TbUNFdUF1UkEyNlY2WmZEM25BTmIyeXVYRURaR3VjRlNLTjd5bGlqWlJNdG9Mb2ZlUkhqbmNRcFQ0d2VXWDV0bGdYakFxK2ZzR1lLWXU1aEQ0dm5RaUgxSmdaT0p2S0VzcGhlOWg2MzRsd3hwbVV0ODROZjJrSUVTRCtEWFNaZHp1b1locWl4TURCQVhmdkE0L2RJKzcvRmt5RHlPUGhrQlF2WkRDb2U2OC9hR2lHS3dTTXVMak9XM2YwWUl0My9vMWp0cVprK0NrL1ZaNXpYRjd2ZmJPa3lvY09TRUg0SllNc21laXNOS2xKRTlia2pFdThGYXdtaTk3cFNYdzFJNnJvQmNQc1FLdDRla25sVGxoek9hNEppcnNjRE9sUTBYbGtUYmJlT2FpUDA5dWJRUXVRNEpBanZVd2hIT01XSExmYzIzazAwYU0wL2ZBQllCcERUN1BkdVJXRTI2TWV4RFhmVWkrM2Rqd29YVW5KY0tVSGVBUW5NSjU5S0FBUXFVUmVMVC9JTG9aUkI4NFpGdC9XaFYrMDIvbHRlclUxYkRFKzZNWTJzeHNXUVdMRlJ4U2tadSszQ09NNFB3T2NmMis0WElxNzZlcm4rbG5CejJFWWpNbDg5Ym9qeFhCMDM0RmlKZ0QrbG5wWTU2Sk5EUHRBMlM4dUFFVXU0ZEhneXRwTFdtV25PSm1nMDBLUDJiSjQ3UjZYRDlCdGVjUTMvZW9EdzBqNU1UVUVHS29XYjdTR09wRVJibk5hNDhLZXRiWkJtd0Z0VnE3b1hNOFRCSmhHSy9tcjBDUkRVQk9rcVB1YUhka09adzdvTmIwTnVTOVMrQ3llN3MvdEt3ay92ODR0TUQ0cWY2UUZFYXBPSFZkT3pDZEh3bkVRbWNPMWZYSllURzR6aTJicXRaVjc2azNCRCsvTFR1aXlQdnorN1F0UlpvRnlLYUpCRjBha09SeTlLZXhiRFp5eldqcmlabjkxVlV0Z3FGZUNNTjR6RGF2Wm93RmI3bXQ3L1BWM3lVdkhIT3RIR0J3bjkyYktiUFMxSVJoMzZRRXFEb1NUTDQ1NUE1M2l0TzFPRkEyZ2RWcTZrZzBXMFdzOVlMZWRTZFVGK1hVWTdnUmlqRll4Rit4NG1vZVE5MnB4L1FoMTVlc0x0Z2E5TFlDemkzYysyYmhwM3FySGc3Yi9UTmtiaDdKbG5ROXNuczk3YkVzSnJVVXY2UnNUQ0txMURPR0lLSUtyMGRqYjJycU0zY3pkSGgvRksrZC9oK0RiZk0vb3FGRkpBbnNoWHlKL01idG1FSkhvV2ZUa01kaVFVS3FhSFRhR3drbUk1MWtjVVFYNGdsYldMWUtYSUFpdTBIK1FocmE3ZHlQWnNzMmpTTGQ5VHlBQjcwUFc5eGxqMXorUFJIUDBGcUR6M25hcTdjOVM3NG9UUEV0ZUwzNGhDK2JoN3oveXRFSG9vSUZ0KytMcHpIV1poaXpIQ1BJMEoxdnhvZVgxdjU4NFZrMHc4MG1BMTMxYjBYbExTZEFhTWZoSXJTZHMxU01ZZXljM2x3LzRPNW5uY21UZDh5b2ZRZFlCL3V5VHYzOVN1bFc2aFhoaFFzRU03L3B6RnIwdXdZeDdvYWZkWEtOTC91L3M5OENLOGVObmhFRU5hZFlnWFFiMytld0xvZkkxVXp4em9oYlVNVUU3UGhhYjZMdW94b0p5NjJ1ZlY4MmJIYmhncit2dWxKY01WKy9Lc0tZc1VoOVpuN0R5TkFURHRMUXU0Tko3MlVwMnV0ZjgzMjNnTldyMWp2V2xHcUFaMjhwckxJdUdFSUo4ci9oQlVOWHdVQ0FaZVZWdS82bkp2VUg1eVViK3RJVzRTRWI3VTVXYUtucVpSUlpOeW5sRkdxaTJXNEFxd2VOeUcvWFRIWG01bmZvdVFIZ0x5OEhJNHAzNjRDV1VpTlNaSC9tbDZoeDNxcWducmRwWkQ4UjRML1poN1BqND0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! Master EN V3.potx" id="{A862B5BB-D278-4138-B1BE-96841DFE558A}" vid="{D3F05F18-E8EB-4E31-B180-6743A9CFE4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BE0709-55BD-4B8C-85A5-6050207CC0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3ED25F-1C03-407A-ABF7-1EE1CD23948C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47eff0bb-008a-4c79-bfee-b5d8596475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bc24777f-78b6-4f3c-a73a-d5fa08e4d537"/>
    <ds:schemaRef ds:uri="c9077d15-72ed-4fec-bcfe-3472729e9195"/>
    <ds:schemaRef ds:uri="5319aa8d-3f69-4e81-ac99-b3fa99fcdcb5"/>
    <ds:schemaRef ds:uri="c49287e1-5f91-4cd8-b7b2-d60eb1ae3ad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180</Words>
  <Application>Microsoft Macintosh PowerPoint</Application>
  <PresentationFormat>Breitbild</PresentationFormat>
  <Paragraphs>72</Paragraphs>
  <Slides>4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Source Sans Pro</vt:lpstr>
      <vt:lpstr>Source Sans Pro SemiBold</vt:lpstr>
      <vt:lpstr>Benutzerdefiniertes Design</vt:lpstr>
      <vt:lpstr>Financial Situation</vt:lpstr>
      <vt:lpstr>PowerPoint-Präsentation</vt:lpstr>
      <vt:lpstr>PowerPoint-Präsentation</vt:lpstr>
      <vt:lpstr>Equity Situation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Thomann</dc:creator>
  <dc:description/>
  <cp:lastModifiedBy>Ren Schnüriger</cp:lastModifiedBy>
  <cp:revision>12</cp:revision>
  <dcterms:created xsi:type="dcterms:W3CDTF">2025-10-28T09:47:13Z</dcterms:created>
  <dcterms:modified xsi:type="dcterms:W3CDTF">2026-03-25T10:05:38Z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