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10"/>
  </p:notesMasterIdLst>
  <p:handoutMasterIdLst>
    <p:handoutMasterId r:id="rId11"/>
  </p:handoutMasterIdLst>
  <p:sldIdLst>
    <p:sldId id="311" r:id="rId5"/>
    <p:sldId id="343" r:id="rId6"/>
    <p:sldId id="348" r:id="rId7"/>
    <p:sldId id="349" r:id="rId8"/>
    <p:sldId id="342" r:id="rId9"/>
  </p:sldIdLst>
  <p:sldSz cx="12192000" cy="6858000"/>
  <p:notesSz cx="6858000" cy="9144000"/>
  <p:custDataLst>
    <p:tags r:id="rId12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11"/>
            <p14:sldId id="343"/>
            <p14:sldId id="348"/>
            <p14:sldId id="349"/>
            <p14:sldId id="34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2E9EF-C611-5E46-B2DC-7ED58E372C67}" v="2" dt="2026-03-25T09:48:16.210"/>
  </p1510:revLst>
</p1510:revInfo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3" autoAdjust="0"/>
    <p:restoredTop sz="96301" autoAdjust="0"/>
  </p:normalViewPr>
  <p:slideViewPr>
    <p:cSldViewPr showGuides="1">
      <p:cViewPr varScale="1">
        <p:scale>
          <a:sx n="122" d="100"/>
          <a:sy n="122" d="100"/>
        </p:scale>
        <p:origin x="136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 Schnüriger" userId="cfa08f1e-f63b-41b9-aac5-f4876edd663f" providerId="ADAL" clId="{F9111FB8-60BC-5149-B8E1-C89043B69977}"/>
    <pc:docChg chg="undo custSel modSld sldOrd">
      <pc:chgData name="Ren Schnüriger" userId="cfa08f1e-f63b-41b9-aac5-f4876edd663f" providerId="ADAL" clId="{F9111FB8-60BC-5149-B8E1-C89043B69977}" dt="2026-03-25T09:50:11.389" v="7" actId="20578"/>
      <pc:docMkLst>
        <pc:docMk/>
      </pc:docMkLst>
      <pc:sldChg chg="modSp mod">
        <pc:chgData name="Ren Schnüriger" userId="cfa08f1e-f63b-41b9-aac5-f4876edd663f" providerId="ADAL" clId="{F9111FB8-60BC-5149-B8E1-C89043B69977}" dt="2026-03-25T09:48:30.758" v="5" actId="1076"/>
        <pc:sldMkLst>
          <pc:docMk/>
          <pc:sldMk cId="178796445" sldId="343"/>
        </pc:sldMkLst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5" creationId="{21154E12-145F-AD1C-3626-0556AE9C23E3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9" creationId="{0279BB4B-D989-BEFA-2481-DD15D9DAF5AD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25" creationId="{0FD13C26-9D3E-A33F-54B9-727DBEE4F754}"/>
          </ac:spMkLst>
        </pc:spChg>
        <pc:spChg chg="mod">
          <ac:chgData name="Ren Schnüriger" userId="cfa08f1e-f63b-41b9-aac5-f4876edd663f" providerId="ADAL" clId="{F9111FB8-60BC-5149-B8E1-C89043B69977}" dt="2026-03-25T09:48:30.758" v="5" actId="1076"/>
          <ac:spMkLst>
            <pc:docMk/>
            <pc:sldMk cId="178796445" sldId="343"/>
            <ac:spMk id="26" creationId="{09808F0B-BBDC-0123-365E-276A582E1692}"/>
          </ac:spMkLst>
        </pc:spChg>
        <pc:graphicFrameChg chg="mod">
          <ac:chgData name="Ren Schnüriger" userId="cfa08f1e-f63b-41b9-aac5-f4876edd663f" providerId="ADAL" clId="{F9111FB8-60BC-5149-B8E1-C89043B69977}" dt="2026-03-25T09:48:30.758" v="5" actId="1076"/>
          <ac:graphicFrameMkLst>
            <pc:docMk/>
            <pc:sldMk cId="178796445" sldId="343"/>
            <ac:graphicFrameMk id="24" creationId="{C8E619AA-F802-4A97-2127-37221E656FC8}"/>
          </ac:graphicFrameMkLst>
        </pc:graphicFrameChg>
        <pc:cxnChg chg="mod">
          <ac:chgData name="Ren Schnüriger" userId="cfa08f1e-f63b-41b9-aac5-f4876edd663f" providerId="ADAL" clId="{F9111FB8-60BC-5149-B8E1-C89043B69977}" dt="2026-03-25T09:48:30.758" v="5" actId="1076"/>
          <ac:cxnSpMkLst>
            <pc:docMk/>
            <pc:sldMk cId="178796445" sldId="343"/>
            <ac:cxnSpMk id="27" creationId="{0220FA30-61DA-1C60-2830-AC72B915E02B}"/>
          </ac:cxnSpMkLst>
        </pc:cxnChg>
      </pc:sldChg>
      <pc:sldChg chg="ord">
        <pc:chgData name="Ren Schnüriger" userId="cfa08f1e-f63b-41b9-aac5-f4876edd663f" providerId="ADAL" clId="{F9111FB8-60BC-5149-B8E1-C89043B69977}" dt="2026-03-25T09:49:57.100" v="6" actId="20578"/>
        <pc:sldMkLst>
          <pc:docMk/>
          <pc:sldMk cId="3187139461" sldId="344"/>
        </pc:sldMkLst>
      </pc:sldChg>
      <pc:sldChg chg="ord">
        <pc:chgData name="Ren Schnüriger" userId="cfa08f1e-f63b-41b9-aac5-f4876edd663f" providerId="ADAL" clId="{F9111FB8-60BC-5149-B8E1-C89043B69977}" dt="2026-03-25T09:50:11.389" v="7" actId="20578"/>
        <pc:sldMkLst>
          <pc:docMk/>
          <pc:sldMk cId="280512241" sldId="34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909631356766466E-3"/>
          <c:y val="0.17288516895984649"/>
          <c:w val="0.98129208754208752"/>
          <c:h val="0.78263490721871654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43-4346-A4DB-6B3C0A50B9D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43-4346-A4DB-6B3C0A50B9D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43-4346-A4DB-6B3C0A50B9DE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E43-4346-A4DB-6B3C0A50B9DE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E43-4346-A4DB-6B3C0A50B9D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E43-4346-A4DB-6B3C0A50B9D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E43-4346-A4DB-6B3C0A50B9DE}"/>
              </c:ext>
            </c:extLst>
          </c:dPt>
          <c:dLbls>
            <c:dLbl>
              <c:idx val="0"/>
              <c:layout>
                <c:manualLayout>
                  <c:x val="0"/>
                  <c:y val="0.120557429534997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E43-4346-A4DB-6B3C0A50B9DE}"/>
                </c:ext>
              </c:extLst>
            </c:dLbl>
            <c:dLbl>
              <c:idx val="4"/>
              <c:layout>
                <c:manualLayout>
                  <c:x val="3.237123639770783E-3"/>
                  <c:y val="2.3260567440626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7E43-4346-A4DB-6B3C0A50B9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Tabelle1!$A$2:$A$8</c:f>
              <c:strCache>
                <c:ptCount val="7"/>
                <c:pt idx="0">
                  <c:v>      282  Theologische und Religionswiss. Fakultät</c:v>
                </c:pt>
                <c:pt idx="1">
                  <c:v>  3 977  Rechtswissenschaftliche Fakultät</c:v>
                </c:pt>
                <c:pt idx="2">
                  <c:v>  4 651  Wirtschaftswissenschaftliche Fakultät</c:v>
                </c:pt>
                <c:pt idx="3">
                  <c:v>  4 284  Medizinische Fakultät</c:v>
                </c:pt>
                <c:pt idx="4">
                  <c:v>      782  Vetsuisse-Fakultät</c:v>
                </c:pt>
                <c:pt idx="5">
                  <c:v>  9 611  Philosophische Fakultät</c:v>
                </c:pt>
                <c:pt idx="6">
                  <c:v>  5 198  Mathematisch-naturwiss. Fakultät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282</c:v>
                </c:pt>
                <c:pt idx="1">
                  <c:v>3977</c:v>
                </c:pt>
                <c:pt idx="2">
                  <c:v>4651</c:v>
                </c:pt>
                <c:pt idx="3">
                  <c:v>4284</c:v>
                </c:pt>
                <c:pt idx="4">
                  <c:v>782</c:v>
                </c:pt>
                <c:pt idx="5">
                  <c:v>9611</c:v>
                </c:pt>
                <c:pt idx="6">
                  <c:v>5198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E43-4346-A4DB-6B3C0A50B9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1">
          <a:solidFill>
            <a:schemeClr val="bg1"/>
          </a:solidFill>
        </a:defRPr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4D-486D-BD0B-5A7D38ADFC7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4D-486D-BD0B-5A7D38ADFC7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B4D-486D-BD0B-5A7D38ADFC7E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B4D-486D-BD0B-5A7D38ADFC7E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B4D-486D-BD0B-5A7D38ADFC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B4D-486D-BD0B-5A7D38ADFC7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B4D-486D-BD0B-5A7D38ADFC7E}"/>
              </c:ext>
            </c:extLst>
          </c:dPt>
          <c:dLbls>
            <c:dLbl>
              <c:idx val="0"/>
              <c:layout>
                <c:manualLayout>
                  <c:x val="0"/>
                  <c:y val="9.07162130184450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B4D-486D-BD0B-5A7D38ADFC7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B4D-486D-BD0B-5A7D38ADFC7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BB4D-486D-BD0B-5A7D38ADFC7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BB4D-486D-BD0B-5A7D38ADFC7E}"/>
                </c:ext>
              </c:extLst>
            </c:dLbl>
            <c:dLbl>
              <c:idx val="4"/>
              <c:layout>
                <c:manualLayout>
                  <c:x val="3.237123639770783E-3"/>
                  <c:y val="2.3260567440626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BB4D-486D-BD0B-5A7D38ADFC7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BB4D-486D-BD0B-5A7D38ADFC7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BB4D-486D-BD0B-5A7D38ADFC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Tabelle1!$A$2:$A$8</c:f>
              <c:strCache>
                <c:ptCount val="7"/>
                <c:pt idx="0">
                  <c:v>      282  Theologische und Religionswiss. Fakultät</c:v>
                </c:pt>
                <c:pt idx="1">
                  <c:v>  3 977  Rechtswissenschaftliche Fakultät</c:v>
                </c:pt>
                <c:pt idx="2">
                  <c:v>  4 651  Wirtschaftswissenschaftliche Fakultät</c:v>
                </c:pt>
                <c:pt idx="3">
                  <c:v>  4 284  Medizinische Fakultät</c:v>
                </c:pt>
                <c:pt idx="4">
                  <c:v>      782  Vetsuisse-Fakultät</c:v>
                </c:pt>
                <c:pt idx="5">
                  <c:v>  9 611  Philosophische Fakultät</c:v>
                </c:pt>
                <c:pt idx="6">
                  <c:v>  5 198  Mathematisch-naturwiss. Fakultät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282</c:v>
                </c:pt>
                <c:pt idx="1">
                  <c:v>3977</c:v>
                </c:pt>
                <c:pt idx="2">
                  <c:v>4651</c:v>
                </c:pt>
                <c:pt idx="3">
                  <c:v>4284</c:v>
                </c:pt>
                <c:pt idx="4">
                  <c:v>782</c:v>
                </c:pt>
                <c:pt idx="5">
                  <c:v>9611</c:v>
                </c:pt>
                <c:pt idx="6">
                  <c:v>5198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B4D-486D-BD0B-5A7D38ADFC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0.99662396042450674"/>
          <c:h val="0.266718853367580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135341335570939E-2"/>
          <c:y val="0.10904975270536883"/>
          <c:w val="0.80058222345023344"/>
          <c:h val="0.57526368692082108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4D-47AA-A271-AD5E938435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4D-47AA-A271-AD5E93843504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14D-47AA-A271-AD5E93843504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14D-47AA-A271-AD5E9384350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F14D-47AA-A271-AD5E9384350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F14D-47AA-A271-AD5E9384350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F14D-47AA-A271-AD5E9384350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F14D-47AA-A271-AD5E938435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Tabelle1!$A$2:$A$5</c:f>
              <c:strCache>
                <c:ptCount val="4"/>
                <c:pt idx="0">
                  <c:v>  2559  Bachelor</c:v>
                </c:pt>
                <c:pt idx="1">
                  <c:v>  2511  Master</c:v>
                </c:pt>
                <c:pt idx="2">
                  <c:v>     217  Lehrdiplom</c:v>
                </c:pt>
                <c:pt idx="3">
                  <c:v>     828  Doktorat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2559</c:v>
                </c:pt>
                <c:pt idx="1">
                  <c:v>2511</c:v>
                </c:pt>
                <c:pt idx="2">
                  <c:v>217</c:v>
                </c:pt>
                <c:pt idx="3">
                  <c:v>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14D-47AA-A271-AD5E938435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3760395754932919E-3"/>
          <c:y val="0.70501113210463817"/>
          <c:w val="0.47198020349421399"/>
          <c:h val="0.162046299884759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135341335570939E-2"/>
          <c:y val="0.10904975270536883"/>
          <c:w val="0.80058222345023344"/>
          <c:h val="0.57526368692082108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E6-6443-ACB0-D38AD7280E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E6-6443-ACB0-D38AD7280E02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E6-6443-ACB0-D38AD7280E02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4E6-6443-ACB0-D38AD7280E0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4E6-6443-ACB0-D38AD7280E0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4E6-6443-ACB0-D38AD7280E0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B4E6-6443-ACB0-D38AD7280E0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B4E6-6443-ACB0-D38AD7280E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Tabelle1!$A$2:$A$5</c:f>
              <c:strCache>
                <c:ptCount val="4"/>
                <c:pt idx="0">
                  <c:v>  14 857  Bachelor</c:v>
                </c:pt>
                <c:pt idx="1">
                  <c:v>     7 727  Master</c:v>
                </c:pt>
                <c:pt idx="2">
                  <c:v>         635  Lehrdiplom</c:v>
                </c:pt>
                <c:pt idx="3">
                  <c:v>     5 566  Doktorat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14857</c:v>
                </c:pt>
                <c:pt idx="1">
                  <c:v>7727</c:v>
                </c:pt>
                <c:pt idx="2">
                  <c:v>635</c:v>
                </c:pt>
                <c:pt idx="3">
                  <c:v>5566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4E6-6443-ACB0-D38AD7280E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3760395754932919E-3"/>
          <c:y val="0.73292381303339049"/>
          <c:w val="0.65649632089428211"/>
          <c:h val="0.162046299884759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846712254883471E-2"/>
          <c:y val="0.13463637689005847"/>
          <c:w val="0.80381934709000424"/>
          <c:h val="0.5775897436648836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3A4-484B-8D09-4870D537BDA8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3A4-484B-8D09-4870D537BDA8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3A4-484B-8D09-4870D537BDA8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3A4-484B-8D09-4870D537BDA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43A4-484B-8D09-4870D537BDA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43A4-484B-8D09-4870D537BD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Tabelle1!$A$2:$A$3</c:f>
              <c:strCache>
                <c:ptCount val="2"/>
                <c:pt idx="0">
                  <c:v>  17 012   Frauen</c:v>
                </c:pt>
                <c:pt idx="1">
                  <c:v>  11 773   Männer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17012</c:v>
                </c:pt>
                <c:pt idx="1">
                  <c:v>11773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A4-484B-8D09-4870D537BD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3760395754932919E-3"/>
          <c:y val="0.72827169954526505"/>
          <c:w val="0.47198020349421399"/>
          <c:h val="8.99385178733168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846712254883471E-2"/>
          <c:y val="0.13463637689005847"/>
          <c:w val="0.80381934709000424"/>
          <c:h val="0.5775897436648836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79-41C6-A308-1AB03B526A3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79-41C6-A308-1AB03B526A38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79-41C6-A308-1AB03B526A38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79-41C6-A308-1AB03B526A3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ED79-41C6-A308-1AB03B526A3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ED79-41C6-A308-1AB03B526A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Tabelle1!$A$2:$A$3</c:f>
              <c:strCache>
                <c:ptCount val="2"/>
                <c:pt idx="0">
                  <c:v>  23 073  Schweiz</c:v>
                </c:pt>
                <c:pt idx="1">
                  <c:v>     5 712  Ausland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23073</c:v>
                </c:pt>
                <c:pt idx="1">
                  <c:v>5712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79-41C6-A308-1AB03B526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3760395754932919E-3"/>
          <c:y val="0.72827169954526505"/>
          <c:w val="0.47198020349421399"/>
          <c:h val="8.99385178733168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5"/>
          <c:order val="0"/>
          <c:tx>
            <c:strRef>
              <c:f>Tabelle1!$G$1</c:f>
              <c:strCache>
                <c:ptCount val="1"/>
                <c:pt idx="0">
                  <c:v>  Doppeldoktrat Incoming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Tabelle1!$G$2:$G$3</c:f>
              <c:numCache>
                <c:formatCode>General</c:formatCode>
                <c:ptCount val="2"/>
                <c:pt idx="0">
                  <c:v>19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1F-4F1A-9134-14AF96F75F0E}"/>
            </c:ext>
          </c:extLst>
        </c:ser>
        <c:ser>
          <c:idx val="4"/>
          <c:order val="1"/>
          <c:tx>
            <c:strRef>
              <c:f>Tabelle1!$F$1</c:f>
              <c:strCache>
                <c:ptCount val="1"/>
                <c:pt idx="0">
                  <c:v>  Bundes-Exzellenz-Stipendium Incoming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Tabelle1!$F$2:$F$3</c:f>
              <c:numCache>
                <c:formatCode>General</c:formatCode>
                <c:ptCount val="2"/>
                <c:pt idx="0">
                  <c:v>31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1F-4F1A-9134-14AF96F75F0E}"/>
            </c:ext>
          </c:extLst>
        </c:ser>
        <c:ser>
          <c:idx val="3"/>
          <c:order val="2"/>
          <c:tx>
            <c:strRef>
              <c:f>Tabelle1!$E$1</c:f>
              <c:strCache>
                <c:ptCount val="1"/>
                <c:pt idx="0">
                  <c:v>  Gaststudium Incoming</c:v>
                </c:pt>
              </c:strCache>
            </c:strRef>
          </c:tx>
          <c:spPr>
            <a:solidFill>
              <a:schemeClr val="accent3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Tabelle1!$E$2:$E$3</c:f>
              <c:numCache>
                <c:formatCode>General</c:formatCode>
                <c:ptCount val="2"/>
                <c:pt idx="0">
                  <c:v>177</c:v>
                </c:pt>
                <c:pt idx="1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1F-4F1A-9134-14AF96F75F0E}"/>
            </c:ext>
          </c:extLst>
        </c:ser>
        <c:ser>
          <c:idx val="2"/>
          <c:order val="3"/>
          <c:tx>
            <c:strRef>
              <c:f>Tabelle1!$D$1</c:f>
              <c:strCache>
                <c:ptCount val="1"/>
                <c:pt idx="0">
                  <c:v>  Austauschstudium ausserhalb Europas (SEMP) Incoming</c:v>
                </c:pt>
              </c:strCache>
            </c:strRef>
          </c:tx>
          <c:spPr>
            <a:solidFill>
              <a:schemeClr val="accent5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Tabelle1!$D$2:$D$3</c:f>
              <c:numCache>
                <c:formatCode>General</c:formatCode>
                <c:ptCount val="2"/>
                <c:pt idx="0">
                  <c:v>102</c:v>
                </c:pt>
                <c:pt idx="1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1F-4F1A-9134-14AF96F75F0E}"/>
            </c:ext>
          </c:extLst>
        </c:ser>
        <c:ser>
          <c:idx val="1"/>
          <c:order val="4"/>
          <c:tx>
            <c:strRef>
              <c:f>Tabelle1!$C$1</c:f>
              <c:strCache>
                <c:ptCount val="1"/>
                <c:pt idx="0">
                  <c:v>  Austauschstudium innerhalb Europas (SEMP) Incoming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Tabelle1!$C$2:$C$3</c:f>
              <c:numCache>
                <c:formatCode>General</c:formatCode>
                <c:ptCount val="2"/>
                <c:pt idx="0">
                  <c:v>260</c:v>
                </c:pt>
                <c:pt idx="1">
                  <c:v>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1F-4F1A-9134-14AF96F75F0E}"/>
            </c:ext>
          </c:extLst>
        </c:ser>
        <c:ser>
          <c:idx val="0"/>
          <c:order val="5"/>
          <c:tx>
            <c:strRef>
              <c:f>Tabelle1!$B$1</c:f>
              <c:strCache>
                <c:ptCount val="1"/>
                <c:pt idx="0">
                  <c:v>  CH-Unimobil Incoming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Tabelle1!$B$2:$B$3</c:f>
              <c:numCache>
                <c:formatCode>General</c:formatCode>
                <c:ptCount val="2"/>
                <c:pt idx="0">
                  <c:v>37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1F-4F1A-9134-14AF96F75F0E}"/>
            </c:ext>
          </c:extLst>
        </c:ser>
        <c:ser>
          <c:idx val="9"/>
          <c:order val="6"/>
          <c:tx>
            <c:strRef>
              <c:f>Tabelle1!$K$1</c:f>
              <c:strCache>
                <c:ptCount val="1"/>
                <c:pt idx="0">
                  <c:v>  Doppeldoktrat Outgoing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Tabelle1!$K$2:$K$3</c:f>
              <c:numCache>
                <c:formatCode>General</c:formatCode>
                <c:ptCount val="2"/>
                <c:pt idx="0">
                  <c:v>-92</c:v>
                </c:pt>
                <c:pt idx="1">
                  <c:v>-99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A1F-4F1A-9134-14AF96F75F0E}"/>
            </c:ext>
          </c:extLst>
        </c:ser>
        <c:ser>
          <c:idx val="8"/>
          <c:order val="7"/>
          <c:tx>
            <c:strRef>
              <c:f>Tabelle1!$J$1</c:f>
              <c:strCache>
                <c:ptCount val="1"/>
                <c:pt idx="0">
                  <c:v>  Austauschstudium ausserhalb Europas (SEMP) Outgoing</c:v>
                </c:pt>
              </c:strCache>
            </c:strRef>
          </c:tx>
          <c:spPr>
            <a:solidFill>
              <a:schemeClr val="accent5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Tabelle1!$J$2:$J$3</c:f>
              <c:numCache>
                <c:formatCode>General</c:formatCode>
                <c:ptCount val="2"/>
                <c:pt idx="0">
                  <c:v>-19</c:v>
                </c:pt>
                <c:pt idx="1">
                  <c:v>-16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A1F-4F1A-9134-14AF96F75F0E}"/>
            </c:ext>
          </c:extLst>
        </c:ser>
        <c:ser>
          <c:idx val="7"/>
          <c:order val="8"/>
          <c:tx>
            <c:strRef>
              <c:f>Tabelle1!$I$1</c:f>
              <c:strCache>
                <c:ptCount val="1"/>
                <c:pt idx="0">
                  <c:v>  Austauschstudium innerhalb Europas (SEMP) Outgoing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Tabelle1!$I$2:$I$3</c:f>
              <c:numCache>
                <c:formatCode>General</c:formatCode>
                <c:ptCount val="2"/>
                <c:pt idx="0">
                  <c:v>-208</c:v>
                </c:pt>
                <c:pt idx="1">
                  <c:v>-248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1F-4F1A-9134-14AF96F75F0E}"/>
            </c:ext>
          </c:extLst>
        </c:ser>
        <c:ser>
          <c:idx val="6"/>
          <c:order val="9"/>
          <c:tx>
            <c:strRef>
              <c:f>Tabelle1!$H$1</c:f>
              <c:strCache>
                <c:ptCount val="1"/>
                <c:pt idx="0">
                  <c:v>  CH-Unimobil Outgoing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Tabelle1!$H$2:$H$3</c:f>
              <c:numCache>
                <c:formatCode>General</c:formatCode>
                <c:ptCount val="2"/>
                <c:pt idx="0">
                  <c:v>-7</c:v>
                </c:pt>
                <c:pt idx="1">
                  <c:v>-10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A1F-4F1A-9134-14AF96F75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8"/>
        <c:overlap val="100"/>
        <c:axId val="1329033775"/>
        <c:axId val="1329032335"/>
      </c:barChart>
      <c:catAx>
        <c:axId val="132903377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29032335"/>
        <c:crosses val="autoZero"/>
        <c:auto val="1"/>
        <c:lblAlgn val="ctr"/>
        <c:lblOffset val="100"/>
        <c:noMultiLvlLbl val="0"/>
      </c:catAx>
      <c:valAx>
        <c:axId val="132903233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290337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25.03.26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25.03.26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72817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09715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7982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de-CH" dirty="0"/>
              <a:t>Bildlegende hinzufügen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3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Kapiteltitel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Vorname Name</a:t>
            </a:r>
          </a:p>
          <a:p>
            <a:pPr lvl="0"/>
            <a:r>
              <a:rPr lang="de-CH" noProof="0" dirty="0"/>
              <a:t>Funktion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2738813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Kontakt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898839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5722937" cy="621975"/>
          </a:xfrm>
        </p:spPr>
        <p:txBody>
          <a:bodyPr/>
          <a:lstStyle/>
          <a:p>
            <a:r>
              <a:rPr lang="de-CH" dirty="0"/>
              <a:t>Kapiteltitel hinzufügen</a:t>
            </a:r>
            <a:endParaRPr lang="de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5" y="6424761"/>
            <a:ext cx="100158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dirty="0">
                <a:latin typeface="Source Sans Pro SemiBold" panose="020B0603030403020204" pitchFamily="34" charset="0"/>
              </a:rPr>
              <a:t>Universität Zürich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3248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6"/>
            </p:custDataLst>
          </p:nvPr>
        </p:nvSpPr>
        <p:spPr>
          <a:xfrm>
            <a:off x="14292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Organisationseinheit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12.3.2026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7" r:id="rId2"/>
    <p:sldLayoutId id="2147483683" r:id="rId3"/>
    <p:sldLayoutId id="2147483698" r:id="rId4"/>
    <p:sldLayoutId id="2147483695" r:id="rId5"/>
    <p:sldLayoutId id="2147483659" r:id="rId6"/>
    <p:sldLayoutId id="2147483669" r:id="rId7"/>
    <p:sldLayoutId id="2147483661" r:id="rId8"/>
    <p:sldLayoutId id="2147483674" r:id="rId9"/>
    <p:sldLayoutId id="2147483699" r:id="rId10"/>
    <p:sldLayoutId id="2147483675" r:id="rId11"/>
    <p:sldLayoutId id="2147483697" r:id="rId12"/>
    <p:sldLayoutId id="2147483671" r:id="rId13"/>
    <p:sldLayoutId id="2147483682" r:id="rId14"/>
    <p:sldLayoutId id="2147483684" r:id="rId15"/>
    <p:sldLayoutId id="2147483677" r:id="rId16"/>
    <p:sldLayoutId id="2147483672" r:id="rId17"/>
    <p:sldLayoutId id="2147483679" r:id="rId18"/>
    <p:sldLayoutId id="2147483685" r:id="rId19"/>
    <p:sldLayoutId id="2147483680" r:id="rId20"/>
    <p:sldLayoutId id="2147483681" r:id="rId21"/>
    <p:sldLayoutId id="2147483686" r:id="rId22"/>
    <p:sldLayoutId id="2147483687" r:id="rId23"/>
    <p:sldLayoutId id="2147483691" r:id="rId24"/>
    <p:sldLayoutId id="2147483690" r:id="rId25"/>
    <p:sldLayoutId id="2147483696" r:id="rId26"/>
    <p:sldLayoutId id="2147483688" r:id="rId27"/>
    <p:sldLayoutId id="2147483692" r:id="rId28"/>
    <p:sldLayoutId id="2147483670" r:id="rId29"/>
    <p:sldLayoutId id="2147483700" r:id="rId30"/>
    <p:sldLayoutId id="2147483678" r:id="rId31"/>
    <p:sldLayoutId id="2147483693" r:id="rId32"/>
    <p:sldLayoutId id="2147483663" r:id="rId33"/>
    <p:sldLayoutId id="2147483664" r:id="rId34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Diagramm 40" descr="Ein Kreisdiagramm mit 2 Kategorien.">
            <a:extLst>
              <a:ext uri="{FF2B5EF4-FFF2-40B4-BE49-F238E27FC236}">
                <a16:creationId xmlns:a16="http://schemas.microsoft.com/office/drawing/2014/main" id="{363FC715-108A-4AE7-5181-668898B777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22530"/>
              </p:ext>
            </p:extLst>
          </p:nvPr>
        </p:nvGraphicFramePr>
        <p:xfrm>
          <a:off x="267737" y="-82193"/>
          <a:ext cx="4972477" cy="6234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B781199-3EC6-5CAE-0E1E-D96B94B5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noProof="0" dirty="0"/>
              <a:t>Studierendenzahlen 2025</a:t>
            </a:r>
            <a:endParaRPr lang="de-CH" dirty="0"/>
          </a:p>
        </p:txBody>
      </p:sp>
      <p:grpSp>
        <p:nvGrpSpPr>
          <p:cNvPr id="8" name="Gruppieren 7" descr="Beispiel für eine Tabelle mit farbiger Schrift">
            <a:extLst>
              <a:ext uri="{FF2B5EF4-FFF2-40B4-BE49-F238E27FC236}">
                <a16:creationId xmlns:a16="http://schemas.microsoft.com/office/drawing/2014/main" id="{37C721C0-DF4A-A7C7-725A-C31C1F9DC0FC}"/>
              </a:ext>
            </a:extLst>
          </p:cNvPr>
          <p:cNvGrpSpPr/>
          <p:nvPr/>
        </p:nvGrpSpPr>
        <p:grpSpPr>
          <a:xfrm>
            <a:off x="10704512" y="905881"/>
            <a:ext cx="1346633" cy="3886894"/>
            <a:chOff x="6169398" y="999497"/>
            <a:chExt cx="1346633" cy="3886894"/>
          </a:xfrm>
        </p:grpSpPr>
        <p:sp>
          <p:nvSpPr>
            <p:cNvPr id="10" name="Inhaltsplatzhalter 6">
              <a:extLst>
                <a:ext uri="{FF2B5EF4-FFF2-40B4-BE49-F238E27FC236}">
                  <a16:creationId xmlns:a16="http://schemas.microsoft.com/office/drawing/2014/main" id="{DAD584E6-5F11-55FD-E274-200DCC9EC1CF}"/>
                </a:ext>
              </a:extLst>
            </p:cNvPr>
            <p:cNvSpPr txBox="1">
              <a:spLocks/>
            </p:cNvSpPr>
            <p:nvPr/>
          </p:nvSpPr>
          <p:spPr>
            <a:xfrm>
              <a:off x="6199634" y="999497"/>
              <a:ext cx="1300521" cy="481096"/>
            </a:xfrm>
            <a:prstGeom prst="rect">
              <a:avLst/>
            </a:prstGeom>
          </p:spPr>
          <p:txBody>
            <a:bodyPr lIns="0" tIns="0" rIns="0" bIns="0"/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74625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363" indent="-185738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34988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19138" indent="-18415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3000" b="1" dirty="0">
                  <a:solidFill>
                    <a:schemeClr val="accent1"/>
                  </a:solidFill>
                </a:rPr>
                <a:t>14 857</a:t>
              </a:r>
            </a:p>
          </p:txBody>
        </p:sp>
        <p:sp>
          <p:nvSpPr>
            <p:cNvPr id="11" name="Inhaltsplatzhalter 6">
              <a:extLst>
                <a:ext uri="{FF2B5EF4-FFF2-40B4-BE49-F238E27FC236}">
                  <a16:creationId xmlns:a16="http://schemas.microsoft.com/office/drawing/2014/main" id="{C67FB77D-0524-0999-9B2D-1E317F382C4D}"/>
                </a:ext>
              </a:extLst>
            </p:cNvPr>
            <p:cNvSpPr txBox="1">
              <a:spLocks/>
            </p:cNvSpPr>
            <p:nvPr/>
          </p:nvSpPr>
          <p:spPr>
            <a:xfrm>
              <a:off x="6182098" y="1528455"/>
              <a:ext cx="1318058" cy="24326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4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6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3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1500" b="1" dirty="0"/>
                <a:t>Bachelor</a:t>
              </a:r>
            </a:p>
          </p:txBody>
        </p: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E4BA5B6B-25C0-5BFD-032E-95106EBE4BDB}"/>
                </a:ext>
              </a:extLst>
            </p:cNvPr>
            <p:cNvCxnSpPr>
              <a:cxnSpLocks/>
            </p:cNvCxnSpPr>
            <p:nvPr/>
          </p:nvCxnSpPr>
          <p:spPr>
            <a:xfrm>
              <a:off x="6185348" y="1464060"/>
              <a:ext cx="1035378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Inhaltsplatzhalter 6">
              <a:extLst>
                <a:ext uri="{FF2B5EF4-FFF2-40B4-BE49-F238E27FC236}">
                  <a16:creationId xmlns:a16="http://schemas.microsoft.com/office/drawing/2014/main" id="{794CF84C-25D5-B495-F097-370E69DC341C}"/>
                </a:ext>
              </a:extLst>
            </p:cNvPr>
            <p:cNvSpPr txBox="1">
              <a:spLocks/>
            </p:cNvSpPr>
            <p:nvPr/>
          </p:nvSpPr>
          <p:spPr>
            <a:xfrm>
              <a:off x="6215509" y="2031372"/>
              <a:ext cx="1300521" cy="481096"/>
            </a:xfrm>
            <a:prstGeom prst="rect">
              <a:avLst/>
            </a:prstGeom>
          </p:spPr>
          <p:txBody>
            <a:bodyPr lIns="0" tIns="0" rIns="0" bIns="0"/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74625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363" indent="-185738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34988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19138" indent="-18415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3000" b="1" dirty="0">
                  <a:solidFill>
                    <a:schemeClr val="accent1"/>
                  </a:solidFill>
                </a:rPr>
                <a:t>7 727</a:t>
              </a:r>
            </a:p>
          </p:txBody>
        </p:sp>
        <p:sp>
          <p:nvSpPr>
            <p:cNvPr id="15" name="Inhaltsplatzhalter 6">
              <a:extLst>
                <a:ext uri="{FF2B5EF4-FFF2-40B4-BE49-F238E27FC236}">
                  <a16:creationId xmlns:a16="http://schemas.microsoft.com/office/drawing/2014/main" id="{3ABCD86C-A650-0806-F999-A0F326530B9A}"/>
                </a:ext>
              </a:extLst>
            </p:cNvPr>
            <p:cNvSpPr txBox="1">
              <a:spLocks/>
            </p:cNvSpPr>
            <p:nvPr/>
          </p:nvSpPr>
          <p:spPr>
            <a:xfrm>
              <a:off x="6197973" y="2560330"/>
              <a:ext cx="1318058" cy="24326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4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6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3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1500" b="1" dirty="0"/>
                <a:t>Master</a:t>
              </a:r>
            </a:p>
          </p:txBody>
        </p:sp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F0D5D843-1451-F329-CCD5-FD3840AC0651}"/>
                </a:ext>
              </a:extLst>
            </p:cNvPr>
            <p:cNvCxnSpPr>
              <a:cxnSpLocks/>
            </p:cNvCxnSpPr>
            <p:nvPr/>
          </p:nvCxnSpPr>
          <p:spPr>
            <a:xfrm>
              <a:off x="6201223" y="2495935"/>
              <a:ext cx="882202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Inhaltsplatzhalter 6">
              <a:extLst>
                <a:ext uri="{FF2B5EF4-FFF2-40B4-BE49-F238E27FC236}">
                  <a16:creationId xmlns:a16="http://schemas.microsoft.com/office/drawing/2014/main" id="{F2C1D86B-5E41-DB2E-6535-D413076DE2F1}"/>
                </a:ext>
              </a:extLst>
            </p:cNvPr>
            <p:cNvSpPr txBox="1">
              <a:spLocks/>
            </p:cNvSpPr>
            <p:nvPr/>
          </p:nvSpPr>
          <p:spPr>
            <a:xfrm>
              <a:off x="6193284" y="3079122"/>
              <a:ext cx="1300521" cy="481096"/>
            </a:xfrm>
            <a:prstGeom prst="rect">
              <a:avLst/>
            </a:prstGeom>
          </p:spPr>
          <p:txBody>
            <a:bodyPr lIns="0" tIns="0" rIns="0" bIns="0"/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74625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363" indent="-185738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34988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19138" indent="-18415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3000" b="1" dirty="0">
                  <a:solidFill>
                    <a:schemeClr val="accent1"/>
                  </a:solidFill>
                </a:rPr>
                <a:t>5 566</a:t>
              </a:r>
            </a:p>
          </p:txBody>
        </p:sp>
        <p:sp>
          <p:nvSpPr>
            <p:cNvPr id="24" name="Inhaltsplatzhalter 6">
              <a:extLst>
                <a:ext uri="{FF2B5EF4-FFF2-40B4-BE49-F238E27FC236}">
                  <a16:creationId xmlns:a16="http://schemas.microsoft.com/office/drawing/2014/main" id="{212F0977-EAD1-CFE8-6BC9-052F215E1DED}"/>
                </a:ext>
              </a:extLst>
            </p:cNvPr>
            <p:cNvSpPr txBox="1">
              <a:spLocks/>
            </p:cNvSpPr>
            <p:nvPr/>
          </p:nvSpPr>
          <p:spPr>
            <a:xfrm>
              <a:off x="6175748" y="3608080"/>
              <a:ext cx="1318058" cy="24326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4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6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3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1500" b="1" dirty="0"/>
                <a:t>Doktorat</a:t>
              </a:r>
            </a:p>
          </p:txBody>
        </p: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7C6FBE67-72F7-F3C4-2996-B4E5C4495AB7}"/>
                </a:ext>
              </a:extLst>
            </p:cNvPr>
            <p:cNvCxnSpPr>
              <a:cxnSpLocks/>
            </p:cNvCxnSpPr>
            <p:nvPr/>
          </p:nvCxnSpPr>
          <p:spPr>
            <a:xfrm>
              <a:off x="6178998" y="3543685"/>
              <a:ext cx="882202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Inhaltsplatzhalter 6">
              <a:extLst>
                <a:ext uri="{FF2B5EF4-FFF2-40B4-BE49-F238E27FC236}">
                  <a16:creationId xmlns:a16="http://schemas.microsoft.com/office/drawing/2014/main" id="{8B741C40-A5FD-4BC9-A654-9ED2257C146F}"/>
                </a:ext>
              </a:extLst>
            </p:cNvPr>
            <p:cNvSpPr txBox="1">
              <a:spLocks/>
            </p:cNvSpPr>
            <p:nvPr/>
          </p:nvSpPr>
          <p:spPr>
            <a:xfrm>
              <a:off x="6186934" y="4114172"/>
              <a:ext cx="1300521" cy="481096"/>
            </a:xfrm>
            <a:prstGeom prst="rect">
              <a:avLst/>
            </a:prstGeom>
          </p:spPr>
          <p:txBody>
            <a:bodyPr lIns="0" tIns="0" rIns="0" bIns="0"/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74625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0363" indent="-185738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34988" indent="-174625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19138" indent="-18415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15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3000" b="1" dirty="0">
                  <a:solidFill>
                    <a:schemeClr val="accent1"/>
                  </a:solidFill>
                </a:rPr>
                <a:t>535</a:t>
              </a:r>
            </a:p>
          </p:txBody>
        </p:sp>
        <p:sp>
          <p:nvSpPr>
            <p:cNvPr id="27" name="Inhaltsplatzhalter 6">
              <a:extLst>
                <a:ext uri="{FF2B5EF4-FFF2-40B4-BE49-F238E27FC236}">
                  <a16:creationId xmlns:a16="http://schemas.microsoft.com/office/drawing/2014/main" id="{32BB174F-3330-CB0B-9CC7-24724DB988CC}"/>
                </a:ext>
              </a:extLst>
            </p:cNvPr>
            <p:cNvSpPr txBox="1">
              <a:spLocks/>
            </p:cNvSpPr>
            <p:nvPr/>
          </p:nvSpPr>
          <p:spPr>
            <a:xfrm>
              <a:off x="6169398" y="4643130"/>
              <a:ext cx="1318058" cy="24326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+mj-lt"/>
                <a:buNone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4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6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32000" indent="-342000" algn="l" defTabSz="914400" rtl="0" eaLnBrk="1" latinLnBrk="0" hangingPunct="1">
                <a:lnSpc>
                  <a:spcPct val="98000"/>
                </a:lnSpc>
                <a:spcBef>
                  <a:spcPts val="0"/>
                </a:spcBef>
                <a:buFont typeface="Source Sans Pro" panose="020B0503030403020204" pitchFamily="34" charset="0"/>
                <a:buChar char="―"/>
                <a:defRPr sz="2400" kern="1200" spc="-1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CH" sz="1500" b="1" dirty="0"/>
                <a:t>Lehrdiplom</a:t>
              </a:r>
            </a:p>
          </p:txBody>
        </p: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BB0F8562-6CBE-6F12-E64F-1287DA3D05B7}"/>
                </a:ext>
              </a:extLst>
            </p:cNvPr>
            <p:cNvCxnSpPr>
              <a:cxnSpLocks/>
            </p:cNvCxnSpPr>
            <p:nvPr/>
          </p:nvCxnSpPr>
          <p:spPr>
            <a:xfrm>
              <a:off x="6172648" y="4578735"/>
              <a:ext cx="97607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Inhaltsplatzhalter 6">
            <a:extLst>
              <a:ext uri="{FF2B5EF4-FFF2-40B4-BE49-F238E27FC236}">
                <a16:creationId xmlns:a16="http://schemas.microsoft.com/office/drawing/2014/main" id="{362595D6-FD10-1BE9-590F-B774B7B3A801}"/>
              </a:ext>
            </a:extLst>
          </p:cNvPr>
          <p:cNvSpPr txBox="1">
            <a:spLocks noChangeAspect="1"/>
          </p:cNvSpPr>
          <p:nvPr/>
        </p:nvSpPr>
        <p:spPr>
          <a:xfrm>
            <a:off x="1775520" y="2758464"/>
            <a:ext cx="2070672" cy="756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5400" b="1" dirty="0">
                <a:solidFill>
                  <a:schemeClr val="accent1"/>
                </a:solidFill>
              </a:rPr>
              <a:t>28 785</a:t>
            </a:r>
          </a:p>
        </p:txBody>
      </p:sp>
      <p:sp>
        <p:nvSpPr>
          <p:cNvPr id="30" name="Inhaltsplatzhalter 6">
            <a:extLst>
              <a:ext uri="{FF2B5EF4-FFF2-40B4-BE49-F238E27FC236}">
                <a16:creationId xmlns:a16="http://schemas.microsoft.com/office/drawing/2014/main" id="{B35ABEED-5DEF-2154-6956-840E76CD42C3}"/>
              </a:ext>
            </a:extLst>
          </p:cNvPr>
          <p:cNvSpPr txBox="1">
            <a:spLocks/>
          </p:cNvSpPr>
          <p:nvPr/>
        </p:nvSpPr>
        <p:spPr>
          <a:xfrm>
            <a:off x="1781920" y="3573225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2000" b="1" dirty="0"/>
              <a:t>Studierende</a:t>
            </a:r>
          </a:p>
        </p:txBody>
      </p:sp>
      <p:cxnSp>
        <p:nvCxnSpPr>
          <p:cNvPr id="31" name="Gerader Verbinder 15">
            <a:extLst>
              <a:ext uri="{FF2B5EF4-FFF2-40B4-BE49-F238E27FC236}">
                <a16:creationId xmlns:a16="http://schemas.microsoft.com/office/drawing/2014/main" id="{1059AAE5-6F59-6532-7424-440A89544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75520" y="3499153"/>
            <a:ext cx="1866081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BF248566-86EE-8089-612A-1AD401101FD7}"/>
              </a:ext>
            </a:extLst>
          </p:cNvPr>
          <p:cNvGrpSpPr/>
          <p:nvPr/>
        </p:nvGrpSpPr>
        <p:grpSpPr>
          <a:xfrm>
            <a:off x="5375920" y="601292"/>
            <a:ext cx="4657372" cy="5492005"/>
            <a:chOff x="7084920" y="601292"/>
            <a:chExt cx="4657372" cy="5492005"/>
          </a:xfrm>
        </p:grpSpPr>
        <p:graphicFrame>
          <p:nvGraphicFramePr>
            <p:cNvPr id="4" name="Tabelle 12">
              <a:extLst>
                <a:ext uri="{FF2B5EF4-FFF2-40B4-BE49-F238E27FC236}">
                  <a16:creationId xmlns:a16="http://schemas.microsoft.com/office/drawing/2014/main" id="{83873977-3822-329A-9D05-A235DD171C2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46009565"/>
                </p:ext>
              </p:extLst>
            </p:nvPr>
          </p:nvGraphicFramePr>
          <p:xfrm>
            <a:off x="7084920" y="601292"/>
            <a:ext cx="4657372" cy="5492005"/>
          </p:xfrm>
          <a:graphic>
            <a:graphicData uri="http://schemas.openxmlformats.org/drawingml/2006/table">
              <a:tbl>
                <a:tblPr firstRow="1" bandRow="1">
                  <a:tableStyleId>{2D5ABB26-0587-4C30-8999-92F81FD0307C}</a:tableStyleId>
                </a:tblPr>
                <a:tblGrid>
                  <a:gridCol w="413501">
                    <a:extLst>
                      <a:ext uri="{9D8B030D-6E8A-4147-A177-3AD203B41FA5}">
                        <a16:colId xmlns:a16="http://schemas.microsoft.com/office/drawing/2014/main" val="1444055440"/>
                      </a:ext>
                    </a:extLst>
                  </a:gridCol>
                  <a:gridCol w="1981955">
                    <a:extLst>
                      <a:ext uri="{9D8B030D-6E8A-4147-A177-3AD203B41FA5}">
                        <a16:colId xmlns:a16="http://schemas.microsoft.com/office/drawing/2014/main" val="3036582551"/>
                      </a:ext>
                    </a:extLst>
                  </a:gridCol>
                  <a:gridCol w="991993">
                    <a:extLst>
                      <a:ext uri="{9D8B030D-6E8A-4147-A177-3AD203B41FA5}">
                        <a16:colId xmlns:a16="http://schemas.microsoft.com/office/drawing/2014/main" val="3619471100"/>
                      </a:ext>
                    </a:extLst>
                  </a:gridCol>
                  <a:gridCol w="437601">
                    <a:extLst>
                      <a:ext uri="{9D8B030D-6E8A-4147-A177-3AD203B41FA5}">
                        <a16:colId xmlns:a16="http://schemas.microsoft.com/office/drawing/2014/main" val="3660556243"/>
                      </a:ext>
                    </a:extLst>
                  </a:gridCol>
                  <a:gridCol w="832322">
                    <a:extLst>
                      <a:ext uri="{9D8B030D-6E8A-4147-A177-3AD203B41FA5}">
                        <a16:colId xmlns:a16="http://schemas.microsoft.com/office/drawing/2014/main" val="4070415053"/>
                      </a:ext>
                    </a:extLst>
                  </a:gridCol>
                </a:tblGrid>
                <a:tr h="471771">
                  <a:tc>
                    <a:txBody>
                      <a:bodyPr/>
                      <a:lstStyle/>
                      <a:p>
                        <a:endParaRPr lang="de-CH" sz="1300" b="1" dirty="0"/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Fakultät</a:t>
                        </a:r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/>
                          <a:t>Studienstufe</a:t>
                        </a:r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endParaRPr lang="de-CH" sz="1300" b="1" dirty="0"/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1300" b="1" dirty="0"/>
                          <a:t>Total</a:t>
                        </a:r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2501338746"/>
                    </a:ext>
                  </a:extLst>
                </a:tr>
                <a:tr h="678217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lvl="1" indent="0">
                          <a:buFontTx/>
                          <a:buNone/>
                        </a:pPr>
                        <a:r>
                          <a:rPr lang="de-CH" sz="1300" b="1" dirty="0"/>
                          <a:t>Theologische und Religionswissen-</a:t>
                        </a:r>
                        <a:r>
                          <a:rPr lang="de-CH" sz="1300" b="1" dirty="0" err="1"/>
                          <a:t>schaftliche</a:t>
                        </a:r>
                        <a:r>
                          <a:rPr lang="de-CH" sz="1300" b="1" dirty="0"/>
                          <a:t> Fakultät</a:t>
                        </a:r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Doktorat</a:t>
                        </a:r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103</a:t>
                        </a:r>
                      </a:p>
                      <a:p>
                        <a:pPr algn="r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93</a:t>
                        </a:r>
                      </a:p>
                      <a:p>
                        <a:pPr algn="r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86</a:t>
                        </a:r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282</a:t>
                        </a:r>
                        <a:endParaRPr lang="de-CH" sz="2000" dirty="0">
                          <a:solidFill>
                            <a:schemeClr val="accent1"/>
                          </a:solidFill>
                        </a:endParaRPr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659471521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185738" lvl="2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98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de-CH" sz="1300" b="1" dirty="0"/>
                          <a:t>Rechtswissenschaftliche Fakultät</a:t>
                        </a:r>
                        <a:endParaRPr lang="de-CH" sz="1300" dirty="0"/>
                      </a:p>
                      <a:p>
                        <a:pPr marL="0" lvl="0" indent="-174625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Doktorat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2 476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983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518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3 977 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253266725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lvl="1" indent="0">
                          <a:buFontTx/>
                          <a:buNone/>
                        </a:pPr>
                        <a:r>
                          <a:rPr lang="de-CH" sz="1300" b="1" dirty="0"/>
                          <a:t>Wirtschaftswissen-</a:t>
                        </a:r>
                        <a:br>
                          <a:rPr lang="de-CH" sz="1300" b="1" dirty="0"/>
                        </a:br>
                        <a:r>
                          <a:rPr lang="de-CH" sz="1300" b="1" dirty="0" err="1"/>
                          <a:t>schaftliche</a:t>
                        </a:r>
                        <a:r>
                          <a:rPr lang="de-CH" sz="1300" b="1" dirty="0"/>
                          <a:t> Fakultät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Doktorat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2 730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1 567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354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4 651</a:t>
                        </a:r>
                        <a:endParaRPr lang="de-CH" sz="2000" dirty="0">
                          <a:solidFill>
                            <a:schemeClr val="accent1"/>
                          </a:solidFill>
                        </a:endParaRP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4033319337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lvl="1" indent="0">
                          <a:buFontTx/>
                          <a:buNone/>
                        </a:pPr>
                        <a:r>
                          <a:rPr lang="de-CH" sz="1300" b="1" dirty="0"/>
                          <a:t>Medizinische </a:t>
                        </a:r>
                      </a:p>
                      <a:p>
                        <a:pPr marL="0" lvl="1" indent="0">
                          <a:buFontTx/>
                          <a:buNone/>
                        </a:pPr>
                        <a:r>
                          <a:rPr lang="de-CH" sz="1300" b="1" dirty="0"/>
                          <a:t>Fakultät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Doktorat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1 457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969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1 858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4 284</a:t>
                        </a:r>
                        <a:endParaRPr lang="de-CH" sz="2000" dirty="0">
                          <a:solidFill>
                            <a:schemeClr val="accent1"/>
                          </a:solidFill>
                        </a:endParaRP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3280696356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lvl="1" indent="0">
                          <a:buFontTx/>
                          <a:buNone/>
                        </a:pPr>
                        <a:r>
                          <a:rPr lang="de-CH" sz="1300" b="1" dirty="0" err="1"/>
                          <a:t>Vetsuisse</a:t>
                        </a:r>
                        <a:r>
                          <a:rPr lang="de-CH" sz="1300" b="1" dirty="0"/>
                          <a:t>-Fakultät</a:t>
                        </a: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Doktorat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304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208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270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782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830433057"/>
                    </a:ext>
                  </a:extLst>
                </a:tr>
                <a:tr h="891057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lvl="1" indent="0">
                          <a:buFontTx/>
                          <a:buNone/>
                        </a:pPr>
                        <a:r>
                          <a:rPr lang="de-CH" sz="1300" b="1" dirty="0"/>
                          <a:t>Philosophische Fakultät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Doktorat</a:t>
                        </a:r>
                      </a:p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Source Sans Pro"/>
                            <a:ea typeface="+mn-ea"/>
                            <a:cs typeface="+mn-cs"/>
                          </a:rPr>
                          <a:t>Lehrdiplom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5 139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2 813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1 024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Source Sans Pro"/>
                            <a:ea typeface="+mn-ea"/>
                            <a:cs typeface="+mn-cs"/>
                          </a:rPr>
                          <a:t>635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9 611 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2135640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lvl="1" indent="0">
                          <a:buFontTx/>
                          <a:buNone/>
                        </a:pPr>
                        <a:r>
                          <a:rPr lang="de-CH" sz="1300" b="1" dirty="0"/>
                          <a:t>Mathematisch-natur-</a:t>
                        </a:r>
                        <a:br>
                          <a:rPr lang="de-CH" sz="1300" b="1" dirty="0"/>
                        </a:br>
                        <a:r>
                          <a:rPr lang="de-CH" sz="1300" b="1" dirty="0"/>
                          <a:t>wissenschaftliche Fakultät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Doktorat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2 648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1 094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1 456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5 198 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381592999"/>
                    </a:ext>
                  </a:extLst>
                </a:tr>
              </a:tbl>
            </a:graphicData>
          </a:graphic>
        </p:graphicFrame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EC3968A8-EC53-BBF0-8B13-E8764EBC24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86947" y="1152563"/>
              <a:ext cx="305786" cy="30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38800C6C-E21E-7643-5B6B-1F3D45A72E88}"/>
                </a:ext>
              </a:extLst>
            </p:cNvPr>
            <p:cNvSpPr/>
            <p:nvPr/>
          </p:nvSpPr>
          <p:spPr>
            <a:xfrm>
              <a:off x="7086947" y="1842691"/>
              <a:ext cx="305786" cy="305605"/>
            </a:xfrm>
            <a:prstGeom prst="rect">
              <a:avLst/>
            </a:prstGeom>
            <a:solidFill>
              <a:schemeClr val="accent3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AD2D9DC3-8CC8-1FC2-8E38-E63C4C4D1657}"/>
                </a:ext>
              </a:extLst>
            </p:cNvPr>
            <p:cNvSpPr/>
            <p:nvPr/>
          </p:nvSpPr>
          <p:spPr>
            <a:xfrm>
              <a:off x="7086947" y="2532424"/>
              <a:ext cx="305786" cy="305605"/>
            </a:xfrm>
            <a:prstGeom prst="rect">
              <a:avLst/>
            </a:prstGeom>
            <a:solidFill>
              <a:schemeClr val="accent5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019C8F4D-51D4-135B-0184-899616FB9952}"/>
                </a:ext>
              </a:extLst>
            </p:cNvPr>
            <p:cNvSpPr/>
            <p:nvPr/>
          </p:nvSpPr>
          <p:spPr>
            <a:xfrm>
              <a:off x="7086947" y="3222158"/>
              <a:ext cx="305786" cy="294855"/>
            </a:xfrm>
            <a:prstGeom prst="rect">
              <a:avLst/>
            </a:prstGeom>
            <a:solidFill>
              <a:schemeClr val="accent2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5A67AE48-0630-89C9-ABB6-C322E0657C8C}"/>
                </a:ext>
              </a:extLst>
            </p:cNvPr>
            <p:cNvSpPr/>
            <p:nvPr/>
          </p:nvSpPr>
          <p:spPr>
            <a:xfrm>
              <a:off x="7091269" y="3915483"/>
              <a:ext cx="305786" cy="305605"/>
            </a:xfrm>
            <a:prstGeom prst="rect">
              <a:avLst/>
            </a:prstGeom>
            <a:solidFill>
              <a:schemeClr val="accent4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A1345681-FF22-FBF2-2FB1-9F48FE84DCF9}"/>
                </a:ext>
              </a:extLst>
            </p:cNvPr>
            <p:cNvSpPr/>
            <p:nvPr/>
          </p:nvSpPr>
          <p:spPr>
            <a:xfrm>
              <a:off x="7104112" y="4579324"/>
              <a:ext cx="305786" cy="305605"/>
            </a:xfrm>
            <a:prstGeom prst="rect">
              <a:avLst/>
            </a:prstGeom>
            <a:solidFill>
              <a:schemeClr val="accent6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21234418-6414-05B9-2B28-ACA5D6ED77D6}"/>
                </a:ext>
              </a:extLst>
            </p:cNvPr>
            <p:cNvSpPr/>
            <p:nvPr/>
          </p:nvSpPr>
          <p:spPr>
            <a:xfrm>
              <a:off x="7104112" y="5460488"/>
              <a:ext cx="305786" cy="30560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637A77B3-FD5C-8514-08B9-6E8E2DF77488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</p:spTree>
    <p:extLst>
      <p:ext uri="{BB962C8B-B14F-4D97-AF65-F5344CB8AC3E}">
        <p14:creationId xmlns:p14="http://schemas.microsoft.com/office/powerpoint/2010/main" val="145850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 descr="Ein Kreisdiagramm mit 2 Kategorien.">
            <a:extLst>
              <a:ext uri="{FF2B5EF4-FFF2-40B4-BE49-F238E27FC236}">
                <a16:creationId xmlns:a16="http://schemas.microsoft.com/office/drawing/2014/main" id="{17C422B2-D3F6-E483-5C6E-40BE7F776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397021"/>
              </p:ext>
            </p:extLst>
          </p:nvPr>
        </p:nvGraphicFramePr>
        <p:xfrm>
          <a:off x="7837440" y="725495"/>
          <a:ext cx="4354560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Diagramm 2" descr="Ein Kreisdiagramm mit 2 Kategorien.">
            <a:extLst>
              <a:ext uri="{FF2B5EF4-FFF2-40B4-BE49-F238E27FC236}">
                <a16:creationId xmlns:a16="http://schemas.microsoft.com/office/drawing/2014/main" id="{FEAAC4E2-6C73-186C-37A6-5FC9862966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1633" y="777428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Diagramm 23" descr="Ein Kreisdiagramm mit 2 Kategorien.">
            <a:extLst>
              <a:ext uri="{FF2B5EF4-FFF2-40B4-BE49-F238E27FC236}">
                <a16:creationId xmlns:a16="http://schemas.microsoft.com/office/drawing/2014/main" id="{C8E619AA-F802-4A97-2127-37221E656F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010338"/>
              </p:ext>
            </p:extLst>
          </p:nvPr>
        </p:nvGraphicFramePr>
        <p:xfrm>
          <a:off x="156540" y="776325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Inhaltsplatzhalter 6">
            <a:extLst>
              <a:ext uri="{FF2B5EF4-FFF2-40B4-BE49-F238E27FC236}">
                <a16:creationId xmlns:a16="http://schemas.microsoft.com/office/drawing/2014/main" id="{0FD13C26-9D3E-A33F-54B9-727DBEE4F754}"/>
              </a:ext>
            </a:extLst>
          </p:cNvPr>
          <p:cNvSpPr txBox="1">
            <a:spLocks/>
          </p:cNvSpPr>
          <p:nvPr/>
        </p:nvSpPr>
        <p:spPr>
          <a:xfrm>
            <a:off x="1075782" y="2460245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28 785</a:t>
            </a:r>
          </a:p>
        </p:txBody>
      </p:sp>
      <p:sp>
        <p:nvSpPr>
          <p:cNvPr id="26" name="Inhaltsplatzhalter 6">
            <a:extLst>
              <a:ext uri="{FF2B5EF4-FFF2-40B4-BE49-F238E27FC236}">
                <a16:creationId xmlns:a16="http://schemas.microsoft.com/office/drawing/2014/main" id="{09808F0B-BBDC-0123-365E-276A582E1692}"/>
              </a:ext>
            </a:extLst>
          </p:cNvPr>
          <p:cNvSpPr txBox="1">
            <a:spLocks/>
          </p:cNvSpPr>
          <p:nvPr/>
        </p:nvSpPr>
        <p:spPr>
          <a:xfrm>
            <a:off x="1079140" y="3087456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Studierende</a:t>
            </a:r>
          </a:p>
        </p:txBody>
      </p:sp>
      <p:cxnSp>
        <p:nvCxnSpPr>
          <p:cNvPr id="27" name="Gerader Verbinder 12">
            <a:extLst>
              <a:ext uri="{FF2B5EF4-FFF2-40B4-BE49-F238E27FC236}">
                <a16:creationId xmlns:a16="http://schemas.microsoft.com/office/drawing/2014/main" id="{0220FA30-61DA-1C60-2830-AC72B915E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04515" y="3050413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el 5">
            <a:extLst>
              <a:ext uri="{FF2B5EF4-FFF2-40B4-BE49-F238E27FC236}">
                <a16:creationId xmlns:a16="http://schemas.microsoft.com/office/drawing/2014/main" id="{6F41423F-F41A-756E-D8FA-78C94377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Studierendenzahlen 2025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279BB4B-D989-BEFA-2481-DD15D9DAF5AD}"/>
              </a:ext>
            </a:extLst>
          </p:cNvPr>
          <p:cNvSpPr txBox="1"/>
          <p:nvPr/>
        </p:nvSpPr>
        <p:spPr>
          <a:xfrm>
            <a:off x="273600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Studierende nach Stufe</a:t>
            </a:r>
            <a:endParaRPr lang="de-CH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7C929E0-F418-113D-576A-F5FF7191E261}"/>
              </a:ext>
            </a:extLst>
          </p:cNvPr>
          <p:cNvSpPr txBox="1"/>
          <p:nvPr/>
        </p:nvSpPr>
        <p:spPr>
          <a:xfrm>
            <a:off x="4134324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Abschlüsse nach Stufe</a:t>
            </a:r>
            <a:endParaRPr lang="de-CH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ACBF3C8-D598-28AB-8318-41E0F213684B}"/>
              </a:ext>
            </a:extLst>
          </p:cNvPr>
          <p:cNvSpPr txBox="1"/>
          <p:nvPr/>
        </p:nvSpPr>
        <p:spPr>
          <a:xfrm>
            <a:off x="7843952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Studierende nach Fakultät</a:t>
            </a:r>
            <a:endParaRPr lang="de-CH" dirty="0"/>
          </a:p>
        </p:txBody>
      </p:sp>
      <p:sp>
        <p:nvSpPr>
          <p:cNvPr id="10" name="Inhaltsplatzhalter 6">
            <a:extLst>
              <a:ext uri="{FF2B5EF4-FFF2-40B4-BE49-F238E27FC236}">
                <a16:creationId xmlns:a16="http://schemas.microsoft.com/office/drawing/2014/main" id="{6C9BEAB3-B54D-913B-05C5-98B3897238B2}"/>
              </a:ext>
            </a:extLst>
          </p:cNvPr>
          <p:cNvSpPr txBox="1">
            <a:spLocks/>
          </p:cNvSpPr>
          <p:nvPr/>
        </p:nvSpPr>
        <p:spPr>
          <a:xfrm>
            <a:off x="5041314" y="2448624"/>
            <a:ext cx="1323145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6 115</a:t>
            </a:r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C997296F-19CD-4600-9530-D3051274D08B}"/>
              </a:ext>
            </a:extLst>
          </p:cNvPr>
          <p:cNvSpPr txBox="1">
            <a:spLocks/>
          </p:cNvSpPr>
          <p:nvPr/>
        </p:nvSpPr>
        <p:spPr>
          <a:xfrm>
            <a:off x="5044672" y="3075835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Abschlüsse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1263CDF0-A442-03B4-64BF-9785FAAFF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070047" y="3038792"/>
            <a:ext cx="1222404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nhaltsplatzhalter 6">
            <a:extLst>
              <a:ext uri="{FF2B5EF4-FFF2-40B4-BE49-F238E27FC236}">
                <a16:creationId xmlns:a16="http://schemas.microsoft.com/office/drawing/2014/main" id="{575C6893-B242-5B9E-6769-0BB0856EB10A}"/>
              </a:ext>
            </a:extLst>
          </p:cNvPr>
          <p:cNvSpPr txBox="1">
            <a:spLocks/>
          </p:cNvSpPr>
          <p:nvPr/>
        </p:nvSpPr>
        <p:spPr>
          <a:xfrm>
            <a:off x="8785730" y="2448624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28 785</a:t>
            </a:r>
          </a:p>
        </p:txBody>
      </p:sp>
      <p:sp>
        <p:nvSpPr>
          <p:cNvPr id="15" name="Inhaltsplatzhalter 6">
            <a:extLst>
              <a:ext uri="{FF2B5EF4-FFF2-40B4-BE49-F238E27FC236}">
                <a16:creationId xmlns:a16="http://schemas.microsoft.com/office/drawing/2014/main" id="{70FB9C7F-A53D-643A-7832-7510696E371D}"/>
              </a:ext>
            </a:extLst>
          </p:cNvPr>
          <p:cNvSpPr txBox="1">
            <a:spLocks/>
          </p:cNvSpPr>
          <p:nvPr/>
        </p:nvSpPr>
        <p:spPr>
          <a:xfrm>
            <a:off x="8789088" y="3075835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Studierende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23EE8839-503F-3253-8C3F-AA358405D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814463" y="3038792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>
            <a:extLst>
              <a:ext uri="{FF2B5EF4-FFF2-40B4-BE49-F238E27FC236}">
                <a16:creationId xmlns:a16="http://schemas.microsoft.com/office/drawing/2014/main" id="{21154E12-145F-AD1C-3626-0556AE9C23E3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</p:spTree>
    <p:extLst>
      <p:ext uri="{BB962C8B-B14F-4D97-AF65-F5344CB8AC3E}">
        <p14:creationId xmlns:p14="http://schemas.microsoft.com/office/powerpoint/2010/main" val="17879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Diagramm 28" descr="Ein Kreisdiagramm mit 2 Kategorien.">
            <a:extLst>
              <a:ext uri="{FF2B5EF4-FFF2-40B4-BE49-F238E27FC236}">
                <a16:creationId xmlns:a16="http://schemas.microsoft.com/office/drawing/2014/main" id="{283CEE3B-F309-E245-B48F-AD8B67E738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515" y="633412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el 5">
            <a:extLst>
              <a:ext uri="{FF2B5EF4-FFF2-40B4-BE49-F238E27FC236}">
                <a16:creationId xmlns:a16="http://schemas.microsoft.com/office/drawing/2014/main" id="{6F41423F-F41A-756E-D8FA-78C94377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Studierendenzahlen 2025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279BB4B-D989-BEFA-2481-DD15D9DAF5AD}"/>
              </a:ext>
            </a:extLst>
          </p:cNvPr>
          <p:cNvSpPr txBox="1"/>
          <p:nvPr/>
        </p:nvSpPr>
        <p:spPr>
          <a:xfrm>
            <a:off x="273600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i="0" dirty="0">
                <a:solidFill>
                  <a:srgbClr val="1F1F29"/>
                </a:solidFill>
                <a:effectLst/>
                <a:latin typeface="Source Sans Pro" panose="020B0503030403020204" pitchFamily="34" charset="0"/>
              </a:rPr>
              <a:t>Studierende nach 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Geschlecht</a:t>
            </a:r>
            <a:endParaRPr lang="de-CH" b="1" i="0" dirty="0">
              <a:solidFill>
                <a:srgbClr val="1F1F29"/>
              </a:solidFill>
              <a:effectLst/>
              <a:latin typeface="Source Sans Pro" panose="020B0503030403020204" pitchFamily="34" charset="0"/>
            </a:endParaRPr>
          </a:p>
        </p:txBody>
      </p:sp>
      <p:sp>
        <p:nvSpPr>
          <p:cNvPr id="30" name="Inhaltsplatzhalter 6">
            <a:extLst>
              <a:ext uri="{FF2B5EF4-FFF2-40B4-BE49-F238E27FC236}">
                <a16:creationId xmlns:a16="http://schemas.microsoft.com/office/drawing/2014/main" id="{D45F5114-447D-9EE4-F475-8643697E1A4E}"/>
              </a:ext>
            </a:extLst>
          </p:cNvPr>
          <p:cNvSpPr txBox="1">
            <a:spLocks/>
          </p:cNvSpPr>
          <p:nvPr/>
        </p:nvSpPr>
        <p:spPr>
          <a:xfrm>
            <a:off x="1091444" y="2448624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28 785</a:t>
            </a:r>
          </a:p>
        </p:txBody>
      </p:sp>
      <p:sp>
        <p:nvSpPr>
          <p:cNvPr id="31" name="Inhaltsplatzhalter 6">
            <a:extLst>
              <a:ext uri="{FF2B5EF4-FFF2-40B4-BE49-F238E27FC236}">
                <a16:creationId xmlns:a16="http://schemas.microsoft.com/office/drawing/2014/main" id="{EE78F72A-1FE8-5F96-DCBD-B8213BFD058B}"/>
              </a:ext>
            </a:extLst>
          </p:cNvPr>
          <p:cNvSpPr txBox="1">
            <a:spLocks/>
          </p:cNvSpPr>
          <p:nvPr/>
        </p:nvSpPr>
        <p:spPr>
          <a:xfrm>
            <a:off x="1094802" y="3075835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Studierende</a:t>
            </a:r>
          </a:p>
        </p:txBody>
      </p:sp>
      <p:cxnSp>
        <p:nvCxnSpPr>
          <p:cNvPr id="32" name="Gerader Verbinder 7">
            <a:extLst>
              <a:ext uri="{FF2B5EF4-FFF2-40B4-BE49-F238E27FC236}">
                <a16:creationId xmlns:a16="http://schemas.microsoft.com/office/drawing/2014/main" id="{D591123B-5739-1784-96F1-FF3CD2061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20177" y="3038792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532E1ACC-9D6F-04BF-CFD8-EBA7F73CE1EC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</p:spTree>
    <p:extLst>
      <p:ext uri="{BB962C8B-B14F-4D97-AF65-F5344CB8AC3E}">
        <p14:creationId xmlns:p14="http://schemas.microsoft.com/office/powerpoint/2010/main" val="372562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CCEBA433-4F97-BAC8-A133-79F22B3ABF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08490" y="1261066"/>
            <a:ext cx="9375019" cy="4557301"/>
          </a:xfrm>
          <a:prstGeom prst="rect">
            <a:avLst/>
          </a:prstGeo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AC81C355-882B-7621-CEEC-37AE3A1F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Entwicklung der Studierendenzahlen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9CBDBC8-08BF-2D2E-568D-6D93A9B5162A}"/>
              </a:ext>
            </a:extLst>
          </p:cNvPr>
          <p:cNvSpPr txBox="1"/>
          <p:nvPr/>
        </p:nvSpPr>
        <p:spPr>
          <a:xfrm>
            <a:off x="2736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i="0" dirty="0">
                <a:solidFill>
                  <a:srgbClr val="1F1F29"/>
                </a:solidFill>
                <a:effectLst/>
                <a:latin typeface="Source Sans Pro" panose="020B0503030403020204" pitchFamily="34" charset="0"/>
              </a:rPr>
              <a:t>2021 bis 2025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29087E2-4685-BA09-D5A4-DD2846D88383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</p:spTree>
    <p:extLst>
      <p:ext uri="{BB962C8B-B14F-4D97-AF65-F5344CB8AC3E}">
        <p14:creationId xmlns:p14="http://schemas.microsoft.com/office/powerpoint/2010/main" val="280512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 descr="Ein Kreisdiagramm mit 2 Kategorien.">
            <a:extLst>
              <a:ext uri="{FF2B5EF4-FFF2-40B4-BE49-F238E27FC236}">
                <a16:creationId xmlns:a16="http://schemas.microsoft.com/office/drawing/2014/main" id="{714D9C5E-B393-F51C-C0A7-11CBE48F3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399735"/>
              </p:ext>
            </p:extLst>
          </p:nvPr>
        </p:nvGraphicFramePr>
        <p:xfrm>
          <a:off x="108515" y="633412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el 1">
            <a:extLst>
              <a:ext uri="{FF2B5EF4-FFF2-40B4-BE49-F238E27FC236}">
                <a16:creationId xmlns:a16="http://schemas.microsoft.com/office/drawing/2014/main" id="{7C682B2A-F904-E577-4949-D8F19C31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436286"/>
          </a:xfrm>
        </p:spPr>
        <p:txBody>
          <a:bodyPr/>
          <a:lstStyle/>
          <a:p>
            <a:r>
              <a:rPr lang="de-DE" dirty="0"/>
              <a:t>Studierendenzahlen 2025</a:t>
            </a:r>
            <a:endParaRPr lang="de-CH" noProof="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FA2D220-B3C1-B6EA-40E0-F7FE853FAC57}"/>
              </a:ext>
            </a:extLst>
          </p:cNvPr>
          <p:cNvSpPr txBox="1"/>
          <p:nvPr/>
        </p:nvSpPr>
        <p:spPr>
          <a:xfrm>
            <a:off x="2736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i="0" dirty="0">
                <a:solidFill>
                  <a:srgbClr val="1F1F29"/>
                </a:solidFill>
                <a:effectLst/>
                <a:latin typeface="Source Sans Pro" panose="020B0503030403020204" pitchFamily="34" charset="0"/>
              </a:rPr>
              <a:t>Studierende nach 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Herkunft</a:t>
            </a:r>
            <a:endParaRPr lang="de-CH" b="1" i="0" dirty="0">
              <a:solidFill>
                <a:srgbClr val="1F1F29"/>
              </a:solidFill>
              <a:effectLst/>
              <a:latin typeface="Source Sans Pro" panose="020B050303040302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9550ED0-B293-3FD1-FF4C-6373D45AB328}"/>
              </a:ext>
            </a:extLst>
          </p:cNvPr>
          <p:cNvSpPr txBox="1"/>
          <p:nvPr/>
        </p:nvSpPr>
        <p:spPr>
          <a:xfrm>
            <a:off x="60960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CH" b="1" i="0" dirty="0">
                <a:solidFill>
                  <a:srgbClr val="1F1F29"/>
                </a:solidFill>
                <a:effectLst/>
                <a:latin typeface="Source Sans Pro" panose="020B0503030403020204" pitchFamily="34" charset="0"/>
              </a:rPr>
              <a:t>Mobilitätsstudierende 2024 – 2025</a:t>
            </a:r>
          </a:p>
        </p:txBody>
      </p:sp>
      <p:sp>
        <p:nvSpPr>
          <p:cNvPr id="3" name="Inhaltsplatzhalter 6">
            <a:extLst>
              <a:ext uri="{FF2B5EF4-FFF2-40B4-BE49-F238E27FC236}">
                <a16:creationId xmlns:a16="http://schemas.microsoft.com/office/drawing/2014/main" id="{6AE7D606-C64D-FCE0-C80E-5D4DB54ADD90}"/>
              </a:ext>
            </a:extLst>
          </p:cNvPr>
          <p:cNvSpPr txBox="1">
            <a:spLocks/>
          </p:cNvSpPr>
          <p:nvPr/>
        </p:nvSpPr>
        <p:spPr>
          <a:xfrm>
            <a:off x="1091444" y="2448624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28 785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48F124E2-E6FD-07E2-01C3-ED6D434184E6}"/>
              </a:ext>
            </a:extLst>
          </p:cNvPr>
          <p:cNvSpPr txBox="1">
            <a:spLocks/>
          </p:cNvSpPr>
          <p:nvPr/>
        </p:nvSpPr>
        <p:spPr>
          <a:xfrm>
            <a:off x="1094802" y="3075835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Studierende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C2E56A1-6457-9CCD-D184-AA99DD07E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20177" y="3038792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DAA7509-F2EC-2DFA-2001-DD64E48D4245}"/>
              </a:ext>
            </a:extLst>
          </p:cNvPr>
          <p:cNvGraphicFramePr/>
          <p:nvPr/>
        </p:nvGraphicFramePr>
        <p:xfrm>
          <a:off x="6104798" y="1077894"/>
          <a:ext cx="2288532" cy="5024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B98FAFB-DD74-B05A-B73D-892EC142BD8B}"/>
              </a:ext>
            </a:extLst>
          </p:cNvPr>
          <p:cNvGrpSpPr/>
          <p:nvPr/>
        </p:nvGrpSpPr>
        <p:grpSpPr>
          <a:xfrm>
            <a:off x="6204630" y="3666866"/>
            <a:ext cx="3076934" cy="512002"/>
            <a:chOff x="6156672" y="3616749"/>
            <a:chExt cx="3076934" cy="512002"/>
          </a:xfrm>
        </p:grpSpPr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47C72238-0EAE-C27B-5C34-611447257502}"/>
                </a:ext>
              </a:extLst>
            </p:cNvPr>
            <p:cNvSpPr/>
            <p:nvPr/>
          </p:nvSpPr>
          <p:spPr>
            <a:xfrm flipV="1">
              <a:off x="6156672" y="3828182"/>
              <a:ext cx="3076934" cy="49364"/>
            </a:xfrm>
            <a:custGeom>
              <a:avLst/>
              <a:gdLst>
                <a:gd name="connsiteX0" fmla="*/ 0 w 2611980"/>
                <a:gd name="connsiteY0" fmla="*/ 0 h 9450"/>
                <a:gd name="connsiteX1" fmla="*/ 2611980 w 2611980"/>
                <a:gd name="connsiteY1" fmla="*/ 0 h 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11980" h="9450">
                  <a:moveTo>
                    <a:pt x="0" y="0"/>
                  </a:moveTo>
                  <a:lnTo>
                    <a:pt x="2611980" y="0"/>
                  </a:lnTo>
                </a:path>
              </a:pathLst>
            </a:custGeom>
            <a:ln w="11330" cap="flat">
              <a:solidFill>
                <a:srgbClr val="0028A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9F48A9C3-433A-4CCB-9D05-B2F5F28D793F}"/>
                </a:ext>
              </a:extLst>
            </p:cNvPr>
            <p:cNvSpPr txBox="1"/>
            <p:nvPr/>
          </p:nvSpPr>
          <p:spPr>
            <a:xfrm>
              <a:off x="8342460" y="3616749"/>
              <a:ext cx="830356" cy="2412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de-CH" b="1" dirty="0">
                  <a:solidFill>
                    <a:schemeClr val="accent1"/>
                  </a:solidFill>
                </a:rPr>
                <a:t>Incoming</a:t>
              </a:r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AAC3FFC3-9139-5A54-04B9-26BE039C48A0}"/>
                </a:ext>
              </a:extLst>
            </p:cNvPr>
            <p:cNvSpPr txBox="1"/>
            <p:nvPr/>
          </p:nvSpPr>
          <p:spPr>
            <a:xfrm>
              <a:off x="8336066" y="3887466"/>
              <a:ext cx="830356" cy="2412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de-CH" b="1" dirty="0" err="1">
                  <a:solidFill>
                    <a:schemeClr val="accent1"/>
                  </a:solidFill>
                </a:rPr>
                <a:t>Outgoing</a:t>
              </a:r>
              <a:endParaRPr lang="de-CH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F6F9457E-820F-385B-7877-86473AD29ABA}"/>
              </a:ext>
            </a:extLst>
          </p:cNvPr>
          <p:cNvGrpSpPr/>
          <p:nvPr/>
        </p:nvGrpSpPr>
        <p:grpSpPr>
          <a:xfrm>
            <a:off x="8328881" y="1884300"/>
            <a:ext cx="3063460" cy="1107099"/>
            <a:chOff x="8793180" y="5032565"/>
            <a:chExt cx="3063460" cy="1107099"/>
          </a:xfrm>
        </p:grpSpPr>
        <p:grpSp>
          <p:nvGrpSpPr>
            <p:cNvPr id="15" name="Grafik 11" descr="Ein Säulendiagramm mit 6 Kategorien.">
              <a:extLst>
                <a:ext uri="{FF2B5EF4-FFF2-40B4-BE49-F238E27FC236}">
                  <a16:creationId xmlns:a16="http://schemas.microsoft.com/office/drawing/2014/main" id="{9E5280F9-4506-C79D-CCE3-82F17358FECC}"/>
                </a:ext>
              </a:extLst>
            </p:cNvPr>
            <p:cNvGrpSpPr/>
            <p:nvPr/>
          </p:nvGrpSpPr>
          <p:grpSpPr>
            <a:xfrm>
              <a:off x="8793180" y="5066366"/>
              <a:ext cx="98279" cy="1039500"/>
              <a:chOff x="9231705" y="5187870"/>
              <a:chExt cx="98279" cy="1039500"/>
            </a:xfrm>
          </p:grpSpPr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FEF9DDC7-E8B0-5AD6-D04F-15E60786D50B}"/>
                  </a:ext>
                </a:extLst>
              </p:cNvPr>
              <p:cNvSpPr/>
              <p:nvPr/>
            </p:nvSpPr>
            <p:spPr>
              <a:xfrm>
                <a:off x="9231705" y="518787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4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E115D2BC-A3CB-F7E0-5499-ECFFB7ECC013}"/>
                  </a:ext>
                </a:extLst>
              </p:cNvPr>
              <p:cNvSpPr/>
              <p:nvPr/>
            </p:nvSpPr>
            <p:spPr>
              <a:xfrm>
                <a:off x="9231705" y="518787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3925BFA4-3A3D-BD1E-DA92-8512155E83C2}"/>
                  </a:ext>
                </a:extLst>
              </p:cNvPr>
              <p:cNvSpPr/>
              <p:nvPr/>
            </p:nvSpPr>
            <p:spPr>
              <a:xfrm>
                <a:off x="9231705" y="537592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180E53A9-B5AB-5F44-A6C9-2EDFD9008DC0}"/>
                  </a:ext>
                </a:extLst>
              </p:cNvPr>
              <p:cNvSpPr/>
              <p:nvPr/>
            </p:nvSpPr>
            <p:spPr>
              <a:xfrm>
                <a:off x="9231705" y="537592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9" name="Freihandform: Form 28">
                <a:extLst>
                  <a:ext uri="{FF2B5EF4-FFF2-40B4-BE49-F238E27FC236}">
                    <a16:creationId xmlns:a16="http://schemas.microsoft.com/office/drawing/2014/main" id="{808D3CB7-B3A7-ECA9-0FE1-F1D3566D5EDC}"/>
                  </a:ext>
                </a:extLst>
              </p:cNvPr>
              <p:cNvSpPr/>
              <p:nvPr/>
            </p:nvSpPr>
            <p:spPr>
              <a:xfrm>
                <a:off x="9231705" y="5563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5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360B3309-F35E-8E44-08F3-A5EC23FAAC1F}"/>
                  </a:ext>
                </a:extLst>
              </p:cNvPr>
              <p:cNvSpPr/>
              <p:nvPr/>
            </p:nvSpPr>
            <p:spPr>
              <a:xfrm>
                <a:off x="9231705" y="5563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475DABF2-E426-FF23-A6E8-8C18AA5BA05A}"/>
                  </a:ext>
                </a:extLst>
              </p:cNvPr>
              <p:cNvSpPr/>
              <p:nvPr/>
            </p:nvSpPr>
            <p:spPr>
              <a:xfrm>
                <a:off x="9231705" y="5752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rgbClr val="A4D233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2EAA674C-ACEE-7BC5-78BC-2EDBFC1BE78D}"/>
                  </a:ext>
                </a:extLst>
              </p:cNvPr>
              <p:cNvSpPr/>
              <p:nvPr/>
            </p:nvSpPr>
            <p:spPr>
              <a:xfrm>
                <a:off x="9231705" y="5752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3" name="Freihandform: Form 32">
                <a:extLst>
                  <a:ext uri="{FF2B5EF4-FFF2-40B4-BE49-F238E27FC236}">
                    <a16:creationId xmlns:a16="http://schemas.microsoft.com/office/drawing/2014/main" id="{CB85439C-8F42-B68A-0043-111E6FB41AE2}"/>
                  </a:ext>
                </a:extLst>
              </p:cNvPr>
              <p:cNvSpPr/>
              <p:nvPr/>
            </p:nvSpPr>
            <p:spPr>
              <a:xfrm>
                <a:off x="9231705" y="594103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rgbClr val="3062FF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4" name="Freihandform: Form 33">
                <a:extLst>
                  <a:ext uri="{FF2B5EF4-FFF2-40B4-BE49-F238E27FC236}">
                    <a16:creationId xmlns:a16="http://schemas.microsoft.com/office/drawing/2014/main" id="{78AB3308-017E-CF0D-7687-6F02147E3797}"/>
                  </a:ext>
                </a:extLst>
              </p:cNvPr>
              <p:cNvSpPr/>
              <p:nvPr/>
            </p:nvSpPr>
            <p:spPr>
              <a:xfrm>
                <a:off x="9231705" y="594103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6"/>
              </a:solidFill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 dirty="0"/>
              </a:p>
            </p:txBody>
          </p:sp>
          <p:sp>
            <p:nvSpPr>
              <p:cNvPr id="35" name="Freihandform: Form 34">
                <a:extLst>
                  <a:ext uri="{FF2B5EF4-FFF2-40B4-BE49-F238E27FC236}">
                    <a16:creationId xmlns:a16="http://schemas.microsoft.com/office/drawing/2014/main" id="{4972C5E7-7839-DADC-57FF-F2363AA4DDEA}"/>
                  </a:ext>
                </a:extLst>
              </p:cNvPr>
              <p:cNvSpPr/>
              <p:nvPr/>
            </p:nvSpPr>
            <p:spPr>
              <a:xfrm>
                <a:off x="9231705" y="612909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rgbClr val="4AC9E3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6" name="Freihandform: Form 35">
                <a:extLst>
                  <a:ext uri="{FF2B5EF4-FFF2-40B4-BE49-F238E27FC236}">
                    <a16:creationId xmlns:a16="http://schemas.microsoft.com/office/drawing/2014/main" id="{9344E4E7-DD3E-F7EA-2011-FA90AE04C90A}"/>
                  </a:ext>
                </a:extLst>
              </p:cNvPr>
              <p:cNvSpPr/>
              <p:nvPr/>
            </p:nvSpPr>
            <p:spPr>
              <a:xfrm>
                <a:off x="9231705" y="612909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2"/>
              </a:solidFill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</p:grp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77EEE3F4-96B8-E14F-C493-2E3C8824E3B3}"/>
                </a:ext>
              </a:extLst>
            </p:cNvPr>
            <p:cNvSpPr txBox="1"/>
            <p:nvPr/>
          </p:nvSpPr>
          <p:spPr>
            <a:xfrm>
              <a:off x="9034637" y="5032565"/>
              <a:ext cx="1431740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CH-</a:t>
              </a:r>
              <a:r>
                <a:rPr lang="de-CH" sz="1100" b="1" dirty="0" err="1"/>
                <a:t>Unimobil</a:t>
              </a:r>
              <a:endParaRPr lang="de-CH" sz="1400" b="1" dirty="0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F67D6686-A943-3581-2F90-DE68B0912AAF}"/>
                </a:ext>
              </a:extLst>
            </p:cNvPr>
            <p:cNvSpPr txBox="1"/>
            <p:nvPr/>
          </p:nvSpPr>
          <p:spPr>
            <a:xfrm>
              <a:off x="9034066" y="5224325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Austauschstudium innerhalb Europas (SEMP)</a:t>
              </a:r>
              <a:endParaRPr lang="de-CH" sz="1400" b="1" dirty="0"/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BD01AA28-F538-562F-36CD-51215E411F6D}"/>
                </a:ext>
              </a:extLst>
            </p:cNvPr>
            <p:cNvSpPr txBox="1"/>
            <p:nvPr/>
          </p:nvSpPr>
          <p:spPr>
            <a:xfrm>
              <a:off x="9034066" y="5405982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Austauschstudium ausserhalb Europas</a:t>
              </a:r>
              <a:endParaRPr lang="de-CH" sz="1400" b="1" dirty="0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50D2032C-2769-100B-A586-C17984864E84}"/>
                </a:ext>
              </a:extLst>
            </p:cNvPr>
            <p:cNvSpPr txBox="1"/>
            <p:nvPr/>
          </p:nvSpPr>
          <p:spPr>
            <a:xfrm>
              <a:off x="9034066" y="5597675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Gaststudium</a:t>
              </a:r>
              <a:endParaRPr lang="de-CH" sz="1400" b="1" dirty="0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2050CB3E-3819-C9CD-0609-F7976D83C452}"/>
                </a:ext>
              </a:extLst>
            </p:cNvPr>
            <p:cNvSpPr txBox="1"/>
            <p:nvPr/>
          </p:nvSpPr>
          <p:spPr>
            <a:xfrm>
              <a:off x="9034066" y="5785730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Bundes-Exzellenz-Stipendium</a:t>
              </a:r>
              <a:endParaRPr lang="de-CH" sz="1400" b="1" dirty="0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BCCBE511-705A-98CB-0CC0-5EBF95FDF5DC}"/>
                </a:ext>
              </a:extLst>
            </p:cNvPr>
            <p:cNvSpPr txBox="1"/>
            <p:nvPr/>
          </p:nvSpPr>
          <p:spPr>
            <a:xfrm>
              <a:off x="9034066" y="5973785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Doppeldoktorat</a:t>
              </a:r>
              <a:endParaRPr lang="de-CH" sz="1400" b="1" dirty="0"/>
            </a:p>
          </p:txBody>
        </p:sp>
      </p:grpSp>
      <p:sp>
        <p:nvSpPr>
          <p:cNvPr id="37" name="Textfeld 36">
            <a:extLst>
              <a:ext uri="{FF2B5EF4-FFF2-40B4-BE49-F238E27FC236}">
                <a16:creationId xmlns:a16="http://schemas.microsoft.com/office/drawing/2014/main" id="{E395665D-0356-652C-71C2-E0B03B0AA648}"/>
              </a:ext>
            </a:extLst>
          </p:cNvPr>
          <p:cNvSpPr txBox="1"/>
          <p:nvPr/>
        </p:nvSpPr>
        <p:spPr>
          <a:xfrm>
            <a:off x="6328692" y="1535318"/>
            <a:ext cx="83035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580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4D8D8B48-4887-8028-1FC6-936D7239A066}"/>
              </a:ext>
            </a:extLst>
          </p:cNvPr>
          <p:cNvSpPr txBox="1"/>
          <p:nvPr/>
        </p:nvSpPr>
        <p:spPr>
          <a:xfrm>
            <a:off x="7330044" y="1538605"/>
            <a:ext cx="83035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616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5F4B53CC-C287-7C2D-7982-141DA4A9DD1C}"/>
              </a:ext>
            </a:extLst>
          </p:cNvPr>
          <p:cNvSpPr txBox="1"/>
          <p:nvPr/>
        </p:nvSpPr>
        <p:spPr>
          <a:xfrm>
            <a:off x="6324813" y="5303345"/>
            <a:ext cx="830356" cy="4222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-330</a:t>
            </a:r>
          </a:p>
          <a:p>
            <a:pPr algn="ctr"/>
            <a:r>
              <a:rPr lang="de-CH" sz="1200" b="1" dirty="0">
                <a:solidFill>
                  <a:schemeClr val="accent1"/>
                </a:solidFill>
              </a:rPr>
              <a:t>HS 2024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D059FCFB-EEEC-8930-4CD9-DCCF1E0471C1}"/>
              </a:ext>
            </a:extLst>
          </p:cNvPr>
          <p:cNvSpPr txBox="1"/>
          <p:nvPr/>
        </p:nvSpPr>
        <p:spPr>
          <a:xfrm>
            <a:off x="7330423" y="5305892"/>
            <a:ext cx="830356" cy="4222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-373</a:t>
            </a:r>
          </a:p>
          <a:p>
            <a:pPr algn="ctr"/>
            <a:r>
              <a:rPr lang="de-CH" sz="1200" b="1" dirty="0">
                <a:solidFill>
                  <a:schemeClr val="accent1"/>
                </a:solidFill>
              </a:rPr>
              <a:t>HS 2025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1EF7E01-5C43-8B65-17A4-6D218CB389AF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</p:spTree>
    <p:extLst>
      <p:ext uri="{BB962C8B-B14F-4D97-AF65-F5344CB8AC3E}">
        <p14:creationId xmlns:p14="http://schemas.microsoft.com/office/powerpoint/2010/main" val="2217836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ESIGNSETTINGS_SIZE" val="1"/>
  <p:tag name="HTTP://SCHEMA.OFFICEATWORK365.COM/2015/DESIGNSETTINGS_0" val="b2ZmaWNlYXR3b3JrRG9jdW1lbnRQYXJ0OlUyRnNkR1ZrWDE5eVowUitSaGQzbjFhOHB0aEJxNWt2Z2dtbWE4TXgxNWtNOGZvVmlSZEdVZXV4UWpCUWcrL1laZElhc3RmV25ERFduOCtyWmRmSDlBPT0"/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EVALUATION_SIZE" val="1"/>
  <p:tag name="HTTP://SCHEMA.OFFICEATWORK365.COM/2015/EVALUATION_0" val="b2ZmaWNlYXR3b3JrRG9jdW1lbnRQYXJ0OlUyRnNkR1ZrWDEvSlBvT3BOUzFqTVZydHlvOUZwbGhLQ3JXVGp3WVZ0UkcvMVB6dTQ1UE0yWGpUbS9vWUcwU3Nod2pnL3lzSWh5UGttL0FjSEs3d0QzY2I0c3BCRXN1aGJnU05RK0E4eFFzTHhvY1NEOHpnclJWQ3BrYjlKak9GSkpVSkRkR1VvQ0locElTRldITWRzbE8vcnlNejVWMXNnQjJVanNraEhUZmxMKzZPUzZCZk1LcGhTWGl3Y2NVaEpUWVRDWjhKUncxNUtUZWEvL044RG5iSFlmaHdybHhXeUNhRkxxRlNCcjk5RDQwSjFHSlQ3cHpKRlQ2SU93K0FZOFJta29LT28wMnBydGtTT1VGVlY2U0I1VjV2ZFh2TXIxTHNIajFjQjBNMm1PRldhd1FvWU1iK1grSkFPVE1vQk9Dc2R1RHUyYU1MMHM3SE10SzRiUTN5TDFDQk9ITkQwVHJZczliZExXcWJYMzdmMmxucVB0MitUSC9vaENONDlpQnlXUDdrS2s1Vmh4aXdsdFVzV2QzR0YvekIwR25hMGxyS1h6U3hZbW9pYzRoRk4wQkVtK2hpbzNuKzNSRVZ0Sm5LRVBPZWtrYm8rRUpkU3pmcVN0Mm5PK25zQVUxMTB1VnU3WkxxRkNVYVFxTTJXLzlKV2tZRXdSOHVzdFN6Zkt6Q2FvVUxqdDNaUHFBQXZ1N3FaTk5ENm54clY1dXFOWTlhaElCTlExcUNrYkRpeUtER1U4OFd5NmlpcDRCZ3pudGV0ZHNKYVVDUFhjU1JvVU94YzlsYVA2WnFORFJoV0E0YS9IdHpOb1FLRkZNZFBOOEIvcXZlWGxmWVpJRGtYWkJDNW10VnprTElEQ2hSRU8zTURmYkNtSjBMVTVYQy9OSHJnNWdRT1lON2tTN0RMMkRta1NlUFdpMCtNVXZkVWFxdUpZamwrd3hPVWhUZXorLzRFcGNncTYrQjUxaE1BWUc4MDVXSDY3dVBFL0VQK2dIdXh1ODk1UnFHZVFUMURyWXoxYXdxNStXZG9zTkZHZHlsNlBpZytXT0t6aG95c0N5MDMvcUJ1MWZjWllMZ00rcEVWTUZjRC9BL01rbG1sWHpUTnJVQ3VPS1lub0YvcXJzR0ljQXJzOXhLd2RDeFlId0EwSTdsMERFL2UyWk9CUHN2eHNTK1dkYUU0eFdqOGNoMnErWHFzNTNyeE9WK29IZjdLdC9ia3lGL3luSGRKZnQ2MmR0YzZmdHVPSVZVV05oMElES2RFQTVyeFMvZHRqejAvNDFsbjN6djQvRUFwbFMraVBTMFp0aVBSM3hGa3ZZYW5wWWt4cXMzbUtTaDR6cnhsZlhjUjlvRFNBb2VGMVNERFI0N0d2aStXelhiZll5NGlJUjVNaTR1ZHF6b2dTZGVnU2JpcGhwYmxsQy9vUnlHVjZPa01NTHQrVjhtSHByUVBQL0FzZGhhQjVibzJMWTB6UEx3Z0EzdWZVbXk2bzY1dS9aVEx2T3Y2SUcwcTdvZUV5elVhTm9pd2V4K2pQTGEzdnhYeHlYSVkyR3hqNWg5amVMaVlBVEk0YWNSZkFVb01VVW02ekx6cnRqME1OcnNwRlRDT1Z0M3RkRUVCZlpib0VzVXBJSkNONnRxOG45VzJraG9ONTdjV3krUy9jSnNCYVBkTkNWMXAxS3F5SHBIeXE3TjNFSUhmd2NYd3lCSy91VzdMNmp5K2JaMjRldlp1aWFlU25WUVczeHE4Z0J2YmZsM3MxVUFUWkZlNFVRUVZDQTljZnd6T28yYmMzb0NZanJOSWYvVm9qRkQvaGlvYmlRbmZxazJlOHhFaTNzRFI3T1hUTjRjOTZZWmhkbUdQVkRzUVdpRDRxRHFMc1NuM0l5RURmbVUvSVlnWDFVYnRvTUk4bHBIMXhMRTg2VDNpRFIwZ05ZSjNja2llWk4ybUU1VkgzanphaVNZT3pHNVNkT1FVT2s2VGMvb1k1L3JYSEhBUjBwbE1HYWN4Smp3UnUxeTVEL1ZFL1ZxbXk5a1FVUmNXVC9TNG5kNm5PVWRyUUUwUHJ5bXRiYVJ5U3JocS9rZXYxdnBKMkFjMkkzNmNKNHdFZFBMcHp3ZmdZV1dkZTRGMjJlMFBvMmhOUmdocEx1NUU2K2RkYlFwc2JCaUw2K0JvbExtQlNjZnJib1ozdlk4VUNYUWF4dFUxMURmUWVHM1hpYXJidmx3WVBXMzRjUVlJbTQ4NjdyN09qSHNJM0VVYlEyOXdEai9wU3ZWWWdkMkRscmtxb3lteUh1ZVRSclZHbzFSVWtkZkRVbVNKRHlNb1BGKzN4TTdyU1lFek9SS0F3OS9JaTVyVjNYRXJRUWx6blV5Uzd2emVIcUR0UkV5Sit1KzgvcnMvMURpM0J0V3JlYmRnVTJ5anBJWXZVQm1mbFlyMk5iSWFjVUMrU2hia2NRR1FXV3U2ajlCcWR1MU9KZXFmNDkrMnZCTS9FbmJ2eXFJRzdneUNUaG1MQkxRT0tURGtZWTI5cDlDQXc2RkhZdXUvdjc4bklaWlBrUTdZK2d2TnpOS0ljQktmOGlORGYrc056VmNOamtwaXdKVy9QYlRIdjJnWm9NWS8zOUxWREdDU1pwUm1BNk5mdEM3MTZyaWtiZG9YRC9oZFFzYmZvTkQwaUJYbzRMTlBHdE5BYTRKREFkVW9UVCsrRlZOR1E0VGJjYWZ0dzZGZjJoeFNwZ3lJUFdrM3ZKbGE4TStzUVN3eUgrRlhUSnFTbWJhVnJ2Y3Jad3A0cG5ROGtJdktyVnhRMnBjME5POXh0OEFKalM4VkpENDY5VlpvM3lidmNpd1NvNWptcmJtT3VqWC9MT2lFR0Vpd3Q3OWJldFRjMDRZNFo2aWNRN2FXU1MvR0JZVFhTMUZ6SWhWbUpxdVNIT3RHbzFiZHRndFVUdmdabU9Dd2RCd2d6RDJrYklJS1hZVElhdERxUHppRWJydG5BWm9sWE9FKzdSc1pQaVMzekhXZzJXSVBMUVFGTGNOTmYxV0xncXgwZ28vNDdHNmpwUXJoT1NINVd1ekIyTEVRZWFLL21JdUxncVJyZE8rTHc2MGpCZlorcVV2eVAxcmJlRGxUWHVkRE96WUNaSTFUSENiSGZYdWVMakUzdGgvRnVSZTlHN2cyR1Z2SUg0SWRuaFhENHlOdmxndm1XdkNmekRkczlLK3h0ZW9INHJUL28wY1I1UDZWWUFId2o3OVltUFFSN2Nxd0dtb3VhL3hoanRUTDZ0YnZzVFlFZCszMXdMZGtEMHl6Wm1vRW12bmFvUDZvSDFkbTVCSDV5alBWM1JGak5jTmd4M08xaWxSZjQvaHJUSGlRM09RZndLY2c1TXE0WkZ1cDd1U1VXWStlNnJPZnhQTnBDV25iSjVHa3hCOWhQN1hob2ZiSU9SRUczYThVU3J3d0RyS252VFpNRm5iREM2VVRvdlJXUVVNaDNMbFpUcE5sU0VKcGRRNDBiUmVHckIwa25VSkUrTitnMmx1NFAzZ01UaEFrSldnYXBIcU9ha00yZTJITDhldDZBUE11b0t1Y3NzQk9EcC92OGJUQmhoZzFaTmF5WWRRbnJ5aVk2anExR3JaSGxMdURrYXJmZmtCZTE1aUluei9oOTNGOGs5Ynd6cmFUZUhUVEd0TkZyNzRnYllNQXVwczVKOHllWVJHL0gxMUhTOGNyRTU1cnF5YVJ4WEVBdTBoQ2FOR21WVUlZQlZpdjZvNnZLL0ZoZ1YvRjhha1pFTW5VMGdTUnFOMVVpRmFtcU1KZmxxNDRKYnlMbUtCU1FMbTltS1BRWGk5dEFBaVBOaEo5N2RLa01ubzV1djdqY05mYlB0bXZlRXczbXJwRDhnUjM3Uy92MTVxMHUzTkFsWStPM1M4ak8ybGdYVGY0K2tXSFYwczFxTXA1b1ZQMzNETHhNYThicjBnc0FBSzVCOHMwOFdMVmx3TU5nNERuSnV3UE1kVlVNeHpiV0RJUGVqYXV0Mk15K2FXZzgxakQ5Sk1ibjUzelRxbStSOTJCS3UzdU43bEg1UytsYmIyN3ZzZVJySEJ5OXNuVXRVajdZanJTNGpzZnVyTE9Ea2g1emhxUlRQVFVPbVg4eWlZejAwTUZ6U1dVV1o3T2VlTlNwQmpzQjhDNklpcm90SnV2SDlvRCtjazZ3UEFKNXJnVFZmVUhzNDZWTVlnTTNwdUptamF6aXNUQWcyemExSDBrQ25jb1BFM0VhV3UvMzRtS0dwb3NmRWE0SE9YWDBvZC9raVhmeHFwUlBjbVdkMEc4a1ppUURLUitDdVFYN3VNRVMrNTBTTnFRSHloaGtGbXB3R3BCNzJLamU0NFZHd3hjd0dheWZPV3VSQlJqN3BmUzI2RUh2SDhvWXo1S1VxQUxycGNFSWhESDJoSHlCWmtEMXJWbm1LeWdZOUp6NTlLS0xzLzRUdjdKeUhYMmttNHBVSit6QUlaMVIxQzZZaTM3M2VxTkJkdFdxQWlQTjJYU1BUbjZaeFE4S1gza1hmSURGL0d3Z2xseXA5ZitNMUZNOXBaWVYzWEV3K0E4RWhiQzNGREE4cEdBbGFPamZzMjQ3dlFMSlFnNFNlcXlndmMrZGczN0kzRUtuNU1JT1hDK2U1ejNIUlpvalQxOEtHRE5CL1dDRWlwVWRRNWdpRVNURlZnT0FzOVZyaVdJSFgyRXh3Z1I4RUdkQkxUZGxtbExBR2tXNnhMQnhhQnJTUDFrZlRzNWkvWkVCT20xaXNwaVNDeHJtNTdHTENWVUpZVkVVaHFEZXV0K0EwU0FGcWFMNEVJbXk3MEdVL2Fyc0JlZ0JEL3J0aHNHNEVSOXRydzdxZlp4OXhzUkt6K0htUHlWUlc3M0R4SllRU21sSDY4SUtUcm9xQ292bUpBODVMOGtoNWhySWhRN2hHcHlQUFgxZStyanAzcHFIb0Q4aWZVSnUwVEFoR2tMZjdQT2MvMlNCZ21pMnBvNlBEejJRZXc4emN1RFpvK0ZFSm1DT0RtZkdOeDJTRTFsUThLWEREYUc2U1BHMllzMmtJbGtDVlROWkxXMUVFM0dLR3JIWCszTUI1bXZrQ1FBaU16OEJ6Qlc3bWR0T0JJbFEvek1VbklDZkw4elNpbUJtVkhhRjBJdlhlaCszeGplSW9Hb0c5VkFUYmlNYXNES2t2UEdpeit6cXZmMDdlSEFESzNpZmhlY2Z0cXZSeGozRTNpQU5oTkpRNFlpaTRqeVl0bEJzY2E0RStPOVRrbUNwTXR4cU5GOG9DZEovR0V0R0lsQTQ0SGRsV2NzVDR6dnNnQ0dhR0lwT1prNDFUekdpaUhuQUNyeTBTVzZEeEFlVDNxZ2RzNjBXV2lCOFNESHF0YjlCL2J0VjB3SHRLQWcwZTJENm1ER3NUMVpOTEZLNmdtQnIrTmFKYXdQMU9OUms4WkRUMnJtUFRoYi9uK0RIdEZqd24vR25EcEo3OU9WYkhGSC83NlNDMUhHOUFpblFWdGFCR2VUV2tyYXVMN2tLVUdWeE95clRpNW9RajlKcTBrdlFCQS8yd1F1aUp3cVNKZkFQTlNpbUJDcjR5RisrNUlkR0ttWUZHMGlXZzBCeFdKRHk3Y2dBZlhBUmVodlE3SVMyaDNqR05qMUdNaWxWUWo1T0x6dDBjTDNwMmIrSVdXV3B1UUlDOTUzOStheFU1Mzlrd1UrSSs5REM2VTl2cVJoVFI4M1F2NURUTSt0ZHc5SjM3RWRpV1BiZXFaVUVSSXNPNlpZNUJIN2RvTGtRNklwYnRndGhESEtRT2dMRElSeTZqejJISHBURkVHQTZSbW1iT2VoY05zNS96bTBGKzdMczdDRDJjRTVKeVRvbGE2VnpEYVU4S0Rqb29LWENRRkM3QWh0Z2JEK092MzcyalZkeTZaSUFZM2dwQzFWd0Q3N1doWHlTWTd4aThhSjFUL2ZFRmVTWGJyWm8vdWNIcDhpczdDR1lLTHhleUQ2bm5hMnJBNXBaeTRaalNkc3RidGJxcG0zTG9NTEw3TmFsR0VJaFZNRjFqUkI3cUVqeUd6UDVFTkJUSWsxSVA3ZzdCNis5bm81REpSYWdQUkRMNTBYdG4xNGFXOUpORlhPbG9hTVM5MnNtL1lwdk5UTzk1eHNZUTZhRk5ibklUWWdHMGFieFQyUVRUYjZXMzRKY3dMMnVzN0hVQXVzekJFTVpBV20wRmhGS2lmNzAxNWFDaEVUR0FXaThYN3ZhbHBKVDZJeWlKb2k3c3RGQS9zT0RGeWxZNFhUdjhrdWRiZ0lMNjNnRDRSOFhtUVhqaGxqMXVCYjNmaWorSEw4Slh6RDBvelVEcXZtMm1BV2VoS2FzSTI1L1Fra1ZvbWM4ZTFWSWNUQ1BUb0VmYmVkSFh0S2tnWHdnSUF2aytBMGtTTW9MOWpxallzVWZBTFhvOXBsUzFTK2MxTFpHMVE4NzVoWVd0UXRiZ2FDd01SejZRWDRYVlRCN3QvOURGUW1hbzFaWXM2bDE5TG1VNzk4Ui9XOEJ3K3FUZGdIZC9aOGhrVUc1OThMTWp1WDk2eWdvYTVtUzV3R3NQVG9hK0djQW1LM0tMMWl5OXF0ZnNYc1Q4YUU5Tkd2aWpmK1R4d1h2eVVHYk4rVFE5cGlWY3pPa3E0aVIwTjNaV0d3dW5VSDBSc2hvWDZ0RVFYV1VhUXV6a2NSRUFGS0pMZ2c4Z1FxcUVtcWdlb2ZWdlp5bUpDdUJGMXBTNTczNTVTdE0xTEI3TmJLRDRmOHJYZUN4Y1lKQkRTZDI3dkZXeCtBeG5GVnBCVzROb1EwVmVUYVZyTzM5SVVacGE1U1dGVFQ2UHVKVzFHU0JPTTVsWU1wYUVLbmxjNkhlTk9mRWp0L2lzSmdqVjlFZWM0cWZnR0JFcFVyWHNtakQxd3RkN1E1TjdoMUpLR2xSY25XdDdYeXI4NWoxSUlZS2FLcCtDdjRjZFlWNnhBWjBvbUFFOXZ6UEx3V21RZEx3a25oUlJGMEVycEhBSkJnTXc0OXVZNDdWNVlId0lRRm04aWtPN0EyZjRXV1A4dE9hc05rOHovSzhEVWhYTndIUzZJMUtpKzVNMlRCWDhpVWNvNDZpQ0lWdUFORXJmU1REektCTHdFaDlSMFRJYk5JdExIS3dTNzBUbDdsbkxkYThMTEJDYmZJZ1ZpdHdWUjhGSVNKeStqTXBSc09SQ1NzYUd0ZEt0SEdlNjhNT05PS1pXNzlnQnlxaGpHSnFHeFRSSWp2K0M2TXh0d01zK2piUllDVnpJUTd4dDcybFc2QmNWRk03ODRab1gwNXB3Ti8wWHlFUGJTVWJMZFZpdjZJVkpLZ0pnRGZvM2RxYWJ0eUlTdk9JM2tBMGQ5YXNEZG00YTNRSFpEbW5ERDdKL09xVTkwcjl5L3M2emVIWUhPMm55bHdySkp2Q015QTdsdGZ2a2lMUFRBQWVYVlB3M09yK01XTVRxY0tIYjN1WEZXelBUSHZNUkppTSs1TDdoa3Z5WHhEVTFFdm4xZjRRemxuV3Q2bDdNTFdvS1pIbENwdDRSRHB1bXdqdEJ3bHJqeTNLa1hYcWN3Rkt1RXpuUXJaZGorR2xNU3ppU054WCt0RUF2bHlCMnN1Wnd5MXZJbTB2WThzSGpmbWl0Nm5Yb0N0M0dQZklldHQza0g1cG9IV05JZUhRc05aNHlyTnBZWUVsMThnVElhS3ppbjJ1REd1V1RTOWUza2tCT3ZWT1JvVnJrRTNPbzVQci9XS3VmVFMyMlV1SzE0NHhBSXBHbmpKTkUvUzlRM2poUU9UcUFBNVlxMDRmWU03VWhSdFNxTnptaGFsVkdVN1ZhS2FDcmxqMmxBWE83QkM3d1NPMTROVy9uZmE1TFdxUkdSUS9kcEJVYkJyK0J4Y2Rza3puTGpYZTZFbmRHaWM4dUhwVHFsTXhyNDN5K2x2YzJBbjFoNHEwZHF1RzliTGJxZXRsVXlxWURadWt0a2hwMkhuUzVIbmtVVE45UEpNdU03WG9SOWt2aEQ3T21ScnpuYmdhTTR4ZjQ5UnBCeThGMzA5TFpNSmRZa1lTQWozT1RJWi9NVmszd0xpRXdSMGc4clFJeGYvQW43a3IvUU1vWXB5S1dEcWNuZFltdklCYURaRTZZL0k2MHdMV3h2Qk0vUmViZXNUaGZLRWMrYzRNZWozNVZCVEJySE1qakE4SURUMEZuUWtYTWFVMjhxYWI5MmxMcTgrQ2k1bFMyZklqUWZZRHBreURyWkZiclB5YlFZNkRMcVgzNjhUKzA1UndEcDBjYmtRK2tPaEZRWDRQRkdRdStVaTNiNEd3L1Aza2RXVkFIUmRwNE9BUWphQ1NxMC9OKzdaT3BpR1NpYWNmWXgzaWFwdjN1MjdUU1dOUWoxVkhXeEs1dnpWdDZYSlFpYmdDN1lDcjVCUWpkWE1DeFRTYis3Y2NvaEJBMlZJc3VsaHM5UXU4ZDB4cnkwN2Jpc0luRnNMSUtDbUF2ZTczYWR6OTBCWnBvOU1oS1FGc1lLNUhlQk1VamZxWE1pMDAydjBUTzVHSDhuZmY1THhVZkVEY01CNjNDQlJndWpySCtmYlN0ejdPMWJDYjluU0laaFhaQTBUa3lMU0ZnNjlBdWdQVk5lU3JTcnBMS1hnd0hOc2w2OHhwc1orYUpMa2tLMEFtZTl5OFpheEJqSzgwWXNLWUZ2d2VyTHJ3aUdQQmh2QnZnTVpYMnZ3OWxoK0ZTT2p4akwxTGNjRGEyRnNTUnhmdHRvTVZpdWdlOGxxZTkwcFErTWpwajJOditTMnpKakpKdGZhZzFLdnVBRUxzSlo4K2ZNQlhZL3F0QlEwKzNxWEcwcVBQRTJ5N1REWFFCMjFLK0pRMXZEMHFmdVc4cy9DNStZdnJvWGJIaFo2T3hpbDlWTm4wVVBtai9IMmRkNElxQnJJaEpqNDlLMDJTZFlJL1pFdEtITEJ0ajFDdFBPSG5GbzRvOVpVVkNYS3NoNWZkU09ZcEgwbEtQcWNBcDRkQTZkVWpqREZOcFZuTUQ0ZnV2TUxyWG5Vc1l0dUdwVTYxeDhHVk5ycEhzL1hDcmNIRHYrTE5SUmp6blVVRHd5K3RSaWhVQ3ZPSW9HYUtCMHBBK0NGTXp4TmZGa3ZrSEt3cUlBTEhhZTR0aE1WbGdOTmRweFhZK2w4VjRoWUVtUlVoS01FelZLb1FzWFhiUzJkWHBaQzJuOS9XSUxvRHkyWnRFQnlLbHZaZDJMbzNKVlgwaWx0M0FlSys3YWc1S2kybG9Bblh5TzlqSzRWL3ozZ2pJSm5WKzc4NlBuYm9EMGltV2phM0ZsUFk3NmlvV1BuNmNNOEtwelpNWFBCQUxnaXc4dGtiaVZqYjgzc3JVSXZ4cnpOZzMzUW5MK0NmNm9oZitDQWdyb1NhcjU3QWp2RVBuWDBOaTY3WHVnRmhCNE5vVEF4R3dNS0RQVGtpek9QS3dTODAwZGpwUXB1OWNuWGE1UW5wNWJWSjhqREVsbEZzVmo3bmF1OFNHT3JtNzk1RHFzb2hrL2tIbGFRN3NxNE5VMm5YNElFL1ovWWhkeHMrdlhra2g4bktRT3FRSlVtakw4UGMyL082TlFoemFsdVZodWtzcGRrRlFwSlkxNzJYcjZvWmhWTWYvNkVnblllQVlFR2p6UjUzSVZZRnlubzNnazdEUlFSTm84WERwRmdmcTcvNDZVTmFjVGNGVTBOQTJUemRwNUxjUE02UHBhQ21sUVRmWG0zWWd1ZElTc01nWVU2UEF3eVk0TER1SHBTeXcrYWZ3eTJqTlhZejdTc2J3ejJDcHozYnVBNzZBSkZDQ3lzdlFKQnZ1NkIvYk40Ymh1ZWowb2luN2tFRkIvM1orczlwTnp6cCtEMHpGclFFUVMwTnpYQ3ZoY2phZCtheVBtTzZYV2ZlZmozd0R1dE8vRW5mUHU3NG4vM1pJSW9pem94WlpxdE1hMmtCZ3VWOG9VOWxxVURqUlNLaUhMb1NIMnQ5NDJnZzVSV3E1amtyQ3JPQXVwclhIUGg4Q21RMjBXcHQrS28yRW1qY1hIR1ExbUpxbGZITEJEbWNRaGszVkdaUVRyWW9DOHdoNllyM0tJM2ZlajFJOVA3dXRXUXVSa2NsS1BHWjFkQ1JTRHJqN0VxMmNwVEcvVXVkLzlWZzZnSUZaOEN6aVRKZnVoZ2MxVDZkNnJYeXdzNzRyOHpUVFpiUU9RU0pBK0U0WTZ1Qys0aXFQekUzaVFubVRhUXRLNzdybUtKcHVLWWUvcUF4SHNZdzIwMVRwZlFxcmFFSitqODVMOElVZ0xYWExuRVhrMDdDa0xqL1F4dlMzNHN1YlgrL1pNSVFqTnRuM3Z0NTJERHFnaS9mUmxOay9ncEtkNDE2VWFqWjFlMm5DVW5ldGVBYUJmcjZQOFlaMlN6MUZNSlhhdVZTNkwrcDZIakY0QWRZQ0JGRFZ0eUxEeHNxQzNPMFlmUENsUXJ4N3dSRWRvUUdjSUlPb3RTQm10KzhHYmhENjNRaGJPTEFqT2pnUzN1UEJHV2dZWUxITndpUytBcm1EUm9HMlFGYUtpeWd0Q0dKemtvQmkxdkR4endiejlYaS9YRHByOUw3TUJVSUt3MjBLUlhaOVVHcTFrZ0N2NHlCZnpzTWdJTGJwUGtDU29IRldsMmFyVk9NM2FqbnJSb0N5a3AxcG5aRHB1d2c3RVh5b3JkMzdqaUFKK2NDY1NTczJ5L055REVxL1pZKy9QdEdNamQ1dUp5TTNNdXp5YkVCYXJ6RDdmVDRNSWpTdjM3SHZjSGc2SjRBUWlhelcvUG9aVDE1M3plVzdIWHk0c2thUVgyQnhxOEswbnZjdWplc2ptU29SMTh0T3VhQ0ttSWR6bU9QV0E5ODBJeUZyY2VKei90M3MyY3NNVnJib09ES0VjYW00N2M1aDhYSjJxQXlQbWk4eWNZS05pZlNrWEdkQmpScllmNzg4NFNUYmFtSFgwTHFZRkJ6dzJrNTJ5bUNEWDh1UXMyd2ViWk9ud1BCVmxqWmx3Mmd1dXpsYkdhSDg4bksza2lESFh3L29kMEk3byt3bzZCVk1kNlZNV1VucnNWQ0FPNHRFNjZLT2t3SjRwT0YyRTl0dDNCL2hTWEltSkdkbUJMM0VmUjFKRVhFdjhwNFY4MnU3TWdMSnN1VnNOS0NNanRRMFgvOUpncDV4SUtZWENFNm94RGtNZXRtV3dKY2tmSXNUZHVFMFZYMVhJMUk5eE9aOW1zSmJiUjFReEhZbmcrZDcraUYxS3RuUVFDV0FWYzNIeGVkenpPbWQzQkp2OTA4NDg1SXA5TWhXYUxKT1lhc3ZkUVZ5MXc5NlNqZTJ0bXVYNGE1NDNlUGV1RzlLd1JJdEdMVUt5RkFDYWd6ZkdmWnYzdUVDNVdCTGxBSkVYYnBvRmUxUWxkUlFzSE9MVEU3TzhDaUQxdXZ3MmFPYlpnaXZXbE1vV0pOTEJpYitic2NVZ1ZMU21EVy94SE9lQU53ekcyRWdydXVrZ2tCT2J2ZEg1N0tCNVhvSHZTRmZNaGNhUURxL0xqUTEzWHhuZVFNeXM3T1ZqSGZoSTVRMjF1ZTg5cU9QcTJzVVhiZzZrUkFORVdGM3RYR3ZXWkc3VHk1eW5XdWZONGh1ZFNIbXg4T1pOVXhUWGFkZXBQRHdxOVR6N2I5RjhsVTFmSEcrbVZNYUVnZGtxOFlKckFGczNiTFhWaVpiemJJR1R3dmQ0MzZ3dnFXcHNYd0IwWGt5L084dW4xQzRjcnliTzYweG1jZTl1QXp2NWcwL1JPOVVGbC9ieG1ZQ2Vyb1owMFJ2YWRkMytDT05IakJvb2piRUVnVXZWclZqN0E2WUZRQlFzUzYwNitDaWhLTWFJVmRJVU43eTkyTmo1cHNKWlZVQ2xZVkxOaWdrRUhyRHlzTkNPZUtkV3ZXQzZZTnFjRDhIWk13OENBSCsrRklSeGZWcGlsSnM1dG9Tam0rMFh0aVB5dnFzQlJZWDR2ZlVzelh6ZkdWMWNQZVB1MHpCMTZjZTJzbVEyVU5pbVY2RERxNmlObW9ibXR4L2Q5cVcyRXJzWEdrbEVTRmxSNWdyeERueUVMMWs3MG94MkVVTlR0TlZZWDlHZ1FFSDNCS2dwRlV6dW5FNWxYamZUQkJ5UFVDdmdLcnUwT3FoOHR2SElkWVd0VEFwaFoyNVppWWt5ZFZNdDAvWEtzQUdmQkNxSm1zYzhVYzdQNmxBYlZyZjcveTNrNk9GcXdoWENrWjB2L0dkVGNGV2Q4N0lyZmZvaXp0UlFtenFyWDhNL2Njck81TVVCQTJzcFlXcG8xRVdyLy9GUjQ1eVJucmdxaVYrcWptaXBhNXl5MHd2dE5nQ3dLNUtDYzBrNmpHcFc0Y1lhUWVsb3VVS2s1WllOUDBNYjV0NnF5d3Npb091ZTM1RHllakZIbEpXUjJFUzQ4UjUxZk1lQTRya3hNVUtKUzM4TzZmMXNOejdLZjU0MElnU3dzMlMvNVR1S2FyUDlRU2x4UHJtRm1CRko0Szl2c0VuMExOeEVhY21VR2NaaW4rdW1nWXpvT3BuTEVzUmtNOTRMaCtRSzd3WFR0QS9iTjM3YU5pR1ZhaUdTblJVNFZsVDZyZ1ZjNks0RGdFcExZSjlnZ3JWYTk0K0ZrU25oZnRUNXBPWkZCYkR1MFF6TnlyVXZxQTJyQWtBQms3NE9tQk5OY3BTdDlJaG5lV0ZoYVE5ckZiNlV6U3lkOWVXazRLWVBlR09SZEIzS2d2anpJY1JWU0NTRHZpemZ1VGNia2xPUjBNc2RHVjhUNHp6cGtTazYvcWhMb2FQQ09KUGFhUWx6eWx5ZFNvd3NoT0NXaTFqdUg1b243VDF2b1FxSkR3TXNkSHd4MDJMMnRJanU2eHRsUml1SHZtbXkwdkFUemJSd3dpejdEVFdZbnVxb1RsenBMSWgvdW1tUGhQcFpqS1lnSkJTZjlDTGE5dW5lVW5sMFZqd3hsS3J0ZmlGaFpXMGVYSUhmYXFhZ3E5b0lSb1dmV202MFJNOFVjNTQya090enZmanU3WW44cmp6dllRbFBZdkZ4VGcvQzN4TmdGMEs5TWx5dFhIRVFMbjdrWVhwZWE5WTFwL3d4SVZEcnBscTlSeTdrRE1EQnVkQTBMSzRUZTIzU09HaW9VMEJZRlUvNnUrR00rRGEwa1hKbUhTc2tPdmNObUdJSHVFcVVrbGtsMGVORTJRbUFnUll2Z2x2Rk1NcndOZEpxMk9xV1RmcE5nYkpkQmNwQ0Z2QVdSb0FzK1ZmUWNqWjZMRHZRc2tFODFpOFVLNjdORTBnd3ZFRTIwTGZaN2l4eE96bTJRdDNDeHJFK3o3ZmJvUXNJdkVXRzJPaHdrb1A5c0dOQURSM2kxWTRaRmMxNTFKMVpQTU94akpLT3BueTROSUM4WU82MkRBYW1YQlhUWEI4UUVjL1VzYWtHMm96RUpBaEkzdE8vclV6MjQ1RWN0bnAvajYvOFpGYVNMMUZlSXpaNmNFN2tCV3VqR0ZabTFsdmFrS3MwMXhvTDBBcWFTd3dNYUdwRVB1V0o5Y3pxT1E1aXgzaU90QXlpMEpGU0w2eEVtNzBVVkpLZmYwYXUwMmNMall5STFTK0VPRXFGT3hBQ0h5Q01iTGVYOU1UNzJ3TndRL3VKUzRXTlVIWUlNR3pQMEwrc3NNYUp2K0tQRy9RYWpRWmlHWTRKVmlRVXlVQUJya2g5Y1pJTm95WE04ZWw2NGtEM2xqWnNkZz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aesentation Corporate_DE V1.potx" id="{753B5FF9-D08D-44B3-ADAF-68385BEA6FCB}" vid="{598DF0DD-FC1A-4E25-B239-0020688E12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Relationship Id="rId4" Type="http://schemas.microsoft.com/office/2011/relationships/webextension" Target="webextension4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  <wetp:taskpane dockstate="right" visibility="0" width="350" row="0">
    <wetp:webextensionref xmlns:r="http://schemas.openxmlformats.org/officeDocument/2006/relationships" r:id="rId4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36C525B2-0EED-D141-B150-FAAB522506C9}">
  <we:reference id="e849ddb8-6bbd-4833-bd4b-59030099d63e" version="1.0.0.0" store="EXCatalog" storeType="EXCatalog"/>
  <we:alternateReferences>
    <we:reference id="WA200000113" version="1.0.0.0" store="de-DE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3ED25F-1C03-407A-ABF7-1EE1CD23948C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5319aa8d-3f69-4e81-ac99-b3fa99fcdcb5"/>
    <ds:schemaRef ds:uri="c49287e1-5f91-4cd8-b7b2-d60eb1ae3add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0125BF-9351-4A56-B5C4-1C4B4CCFA9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287e1-5f91-4cd8-b7b2-d60eb1ae3add"/>
    <ds:schemaRef ds:uri="5319aa8d-3f69-4e81-ac99-b3fa99fcdc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220</Words>
  <Application>Microsoft Macintosh PowerPoint</Application>
  <PresentationFormat>Breitbild</PresentationFormat>
  <Paragraphs>137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Source Sans Pro</vt:lpstr>
      <vt:lpstr>Source Sans Pro SemiBold</vt:lpstr>
      <vt:lpstr>Benutzerdefiniertes Design</vt:lpstr>
      <vt:lpstr>Studierendenzahlen 2025</vt:lpstr>
      <vt:lpstr>Studierendenzahlen 2025</vt:lpstr>
      <vt:lpstr>Studierendenzahlen 2025</vt:lpstr>
      <vt:lpstr>Entwicklung der Studierendenzahlen</vt:lpstr>
      <vt:lpstr>Studierendenzahlen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Präsentation DE</dc:title>
  <dc:creator>Fabiola Thomann</dc:creator>
  <dc:description/>
  <cp:lastModifiedBy>Ren Schnüriger</cp:lastModifiedBy>
  <cp:revision>13</cp:revision>
  <cp:lastPrinted>2026-03-04T11:06:42Z</cp:lastPrinted>
  <dcterms:created xsi:type="dcterms:W3CDTF">2025-10-28T12:35:53Z</dcterms:created>
  <dcterms:modified xsi:type="dcterms:W3CDTF">2026-03-25T10:06:46Z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